
<file path=[Content_Types].xml><?xml version="1.0" encoding="utf-8"?>
<Types xmlns="http://schemas.openxmlformats.org/package/2006/content-types">
  <Default Extension="xml" ContentType="application/xml"/>
  <Default Extension="mp4" ContentType="video/mp4"/>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 id="2147483666" r:id="rId2"/>
    <p:sldMasterId id="2147483668" r:id="rId3"/>
  </p:sldMasterIdLst>
  <p:notesMasterIdLst>
    <p:notesMasterId r:id="rId27"/>
  </p:notesMasterIdLst>
  <p:sldIdLst>
    <p:sldId id="256" r:id="rId4"/>
    <p:sldId id="396" r:id="rId5"/>
    <p:sldId id="409" r:id="rId6"/>
    <p:sldId id="314" r:id="rId7"/>
    <p:sldId id="316" r:id="rId8"/>
    <p:sldId id="318" r:id="rId9"/>
    <p:sldId id="397" r:id="rId10"/>
    <p:sldId id="387" r:id="rId11"/>
    <p:sldId id="388" r:id="rId12"/>
    <p:sldId id="407" r:id="rId13"/>
    <p:sldId id="399" r:id="rId14"/>
    <p:sldId id="400" r:id="rId15"/>
    <p:sldId id="408" r:id="rId16"/>
    <p:sldId id="404" r:id="rId17"/>
    <p:sldId id="398" r:id="rId18"/>
    <p:sldId id="391" r:id="rId19"/>
    <p:sldId id="392" r:id="rId20"/>
    <p:sldId id="393" r:id="rId21"/>
    <p:sldId id="395" r:id="rId22"/>
    <p:sldId id="394" r:id="rId23"/>
    <p:sldId id="401" r:id="rId24"/>
    <p:sldId id="402" r:id="rId25"/>
    <p:sldId id="405"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A0CA19-ED92-4AA4-961F-08790605A7D3}">
  <a:tblStyle styleId="{EFA0CA19-ED92-4AA4-961F-08790605A7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90732C3-250C-4ADF-BB79-C68098813785}"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25400" cap="flat" cmpd="sng">
              <a:solidFill>
                <a:schemeClr val="dk1"/>
              </a:solidFill>
              <a:prstDash val="solid"/>
              <a:round/>
              <a:headEnd type="none" w="sm" len="sm"/>
              <a:tailEnd type="none" w="sm" len="sm"/>
            </a:ln>
          </a:top>
          <a:bottom>
            <a:ln w="25400"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6E6E6"/>
          </a:solidFill>
        </a:fill>
      </a:tcStyle>
    </a:band1H>
    <a:band2H>
      <a:tcTxStyle/>
      <a:tcStyle>
        <a:tcBdr/>
      </a:tcStyle>
    </a:band2H>
    <a:band1V>
      <a:tcTxStyle/>
      <a:tcStyle>
        <a:tcBdr/>
        <a:fill>
          <a:solidFill>
            <a:srgbClr val="E6E6E6"/>
          </a:solidFill>
        </a:fill>
      </a:tcStyle>
    </a:band1V>
    <a:band2V>
      <a:tcTxStyle/>
      <a:tcStyle>
        <a:tcBdr/>
      </a:tcStyle>
    </a:band2V>
    <a:lastCol>
      <a:tcTxStyle b="on" i="off">
        <a:font>
          <a:latin typeface="Calibri"/>
          <a:ea typeface="Calibri"/>
          <a:cs typeface="Calibri"/>
        </a:font>
        <a:schemeClr val="lt1"/>
      </a:tcTxStyle>
      <a:tcStyle>
        <a:tcBdr/>
        <a:fill>
          <a:solidFill>
            <a:schemeClr val="accent3"/>
          </a:solidFill>
        </a:fill>
      </a:tcStyle>
    </a:lastCol>
    <a:firstCol>
      <a:tcTxStyle b="on" i="off">
        <a:font>
          <a:latin typeface="Calibri"/>
          <a:ea typeface="Calibri"/>
          <a:cs typeface="Calibri"/>
        </a:font>
        <a:schemeClr val="lt1"/>
      </a:tcTxStyle>
      <a:tcStyle>
        <a:tcBdr/>
        <a:fill>
          <a:solidFill>
            <a:schemeClr val="accent3"/>
          </a:solidFill>
        </a:fill>
      </a:tcStyle>
    </a:firstCol>
    <a:lastRow>
      <a:tcTxStyle b="on" i="off"/>
      <a:tcStyle>
        <a:tcBdr>
          <a:top>
            <a:ln w="50800" cap="flat" cmpd="sng">
              <a:solidFill>
                <a:schemeClr val="dk1"/>
              </a:solidFill>
              <a:prstDash val="solid"/>
              <a:round/>
              <a:headEnd type="none" w="sm" len="sm"/>
              <a:tailEnd type="none" w="sm" len="sm"/>
            </a:ln>
          </a:top>
        </a:tcBdr>
        <a:fill>
          <a:solidFill>
            <a:schemeClr val="lt1"/>
          </a:solidFill>
        </a:fill>
      </a:tcStyle>
    </a:lastRow>
    <a:seCell>
      <a:tcTxStyle b="on" i="off">
        <a:font>
          <a:latin typeface="Calibri"/>
          <a:ea typeface="Calibri"/>
          <a:cs typeface="Calibri"/>
        </a:font>
        <a:schemeClr val="dk1"/>
      </a:tcTxStyle>
      <a:tcStyle>
        <a:tcBdr/>
      </a:tcStyle>
    </a:seCell>
    <a:swCell>
      <a:tcTxStyle b="on" i="off">
        <a:font>
          <a:latin typeface="Calibri"/>
          <a:ea typeface="Calibri"/>
          <a:cs typeface="Calibri"/>
        </a:font>
        <a:schemeClr val="dk1"/>
      </a:tcTxStyle>
      <a:tcStyle>
        <a:tcBdr/>
      </a:tcStyle>
    </a:swCell>
    <a:firstRow>
      <a:tcTxStyle b="on" i="off">
        <a:font>
          <a:latin typeface="Calibri"/>
          <a:ea typeface="Calibri"/>
          <a:cs typeface="Calibri"/>
        </a:font>
        <a:schemeClr val="lt1"/>
      </a:tcTxStyle>
      <a:tcStyle>
        <a:tcBdr>
          <a:bottom>
            <a:ln w="25400" cap="flat" cmpd="sng">
              <a:solidFill>
                <a:schemeClr val="dk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 styleId="{2BF6F4AC-DEFF-4F2D-A3CD-35538003EBAD}"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0490990-F67A-472F-8238-B4AB590FE83E}" styleName="Table_3">
    <a:wholeTbl>
      <a:tcTxStyle>
        <a:font>
          <a:latin typeface="Arial"/>
          <a:ea typeface="Arial"/>
          <a:cs typeface="Arial"/>
        </a:font>
        <a:schemeClr val="tx1"/>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41"/>
    <p:restoredTop sz="94595"/>
  </p:normalViewPr>
  <p:slideViewPr>
    <p:cSldViewPr snapToGrid="0" snapToObjects="1">
      <p:cViewPr varScale="1">
        <p:scale>
          <a:sx n="135" d="100"/>
          <a:sy n="135" d="100"/>
        </p:scale>
        <p:origin x="192"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4.jpg>
</file>

<file path=ppt/media/image5.jpg>
</file>

<file path=ppt/media/image6.jpg>
</file>

<file path=ppt/media/image7.jpg>
</file>

<file path=ppt/media/image8.jp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44303622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21597e96f_0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g321597e96f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69911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58845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19369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478659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884235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977150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19384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208558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282266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81034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1290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1607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708673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69111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621496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17746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380c590722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380c590722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9547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380c590722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380c590722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0741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72887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40785814bd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40785814bd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1898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6b812144f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6b812144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20850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700105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6d7c0a5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7" name="Google Shape;607;g36d7c0a51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583163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2.png"/><Relationship Id="rId1" Type="http://schemas.openxmlformats.org/officeDocument/2006/relationships/slideMaster" Target="../slideMasters/slideMaster3.xml"/><Relationship Id="rId2"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p:cSld name="Custom Layout">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28650" y="273844"/>
            <a:ext cx="7886700" cy="994200"/>
          </a:xfrm>
          <a:prstGeom prst="rect">
            <a:avLst/>
          </a:prstGeom>
          <a:noFill/>
          <a:ln>
            <a:noFill/>
          </a:ln>
        </p:spPr>
        <p:txBody>
          <a:bodyPr spcFirstLastPara="1" wrap="square" lIns="68575" tIns="68575" rIns="68575" bIns="68575" anchor="t" anchorCtr="0"/>
          <a:lstStyle>
            <a:lvl1pPr marL="0" marR="0" lvl="0" indent="0" algn="l" rtl="0">
              <a:lnSpc>
                <a:spcPct val="90000"/>
              </a:lnSpc>
              <a:spcBef>
                <a:spcPts val="0"/>
              </a:spcBef>
              <a:spcAft>
                <a:spcPts val="0"/>
              </a:spcAft>
              <a:buClr>
                <a:schemeClr val="dk1"/>
              </a:buClr>
              <a:buSzPts val="1100"/>
              <a:buFont typeface="Calibri"/>
              <a:buNone/>
              <a:defRPr sz="3300" b="0" i="0" u="none" strike="noStrike" cap="none">
                <a:solidFill>
                  <a:schemeClr val="dk1"/>
                </a:solidFill>
                <a:latin typeface="Calibri"/>
                <a:ea typeface="Calibri"/>
                <a:cs typeface="Calibri"/>
                <a:sym typeface="Calibri"/>
              </a:defRPr>
            </a:lvl1pPr>
            <a:lvl2pPr lvl="1" indent="0" rtl="0">
              <a:spcBef>
                <a:spcPts val="0"/>
              </a:spcBef>
              <a:spcAft>
                <a:spcPts val="0"/>
              </a:spcAft>
              <a:buSzPts val="1100"/>
              <a:buNone/>
              <a:defRPr sz="1400"/>
            </a:lvl2pPr>
            <a:lvl3pPr lvl="2" indent="0" rtl="0">
              <a:spcBef>
                <a:spcPts val="0"/>
              </a:spcBef>
              <a:spcAft>
                <a:spcPts val="0"/>
              </a:spcAft>
              <a:buSzPts val="1100"/>
              <a:buNone/>
              <a:defRPr sz="1400"/>
            </a:lvl3pPr>
            <a:lvl4pPr lvl="3" indent="0" rtl="0">
              <a:spcBef>
                <a:spcPts val="0"/>
              </a:spcBef>
              <a:spcAft>
                <a:spcPts val="0"/>
              </a:spcAft>
              <a:buSzPts val="1100"/>
              <a:buNone/>
              <a:defRPr sz="1400"/>
            </a:lvl4pPr>
            <a:lvl5pPr lvl="4" indent="0" rtl="0">
              <a:spcBef>
                <a:spcPts val="0"/>
              </a:spcBef>
              <a:spcAft>
                <a:spcPts val="0"/>
              </a:spcAft>
              <a:buSzPts val="1100"/>
              <a:buNone/>
              <a:defRPr sz="1400"/>
            </a:lvl5pPr>
            <a:lvl6pPr lvl="5" indent="0" rtl="0">
              <a:spcBef>
                <a:spcPts val="0"/>
              </a:spcBef>
              <a:spcAft>
                <a:spcPts val="0"/>
              </a:spcAft>
              <a:buSzPts val="1100"/>
              <a:buNone/>
              <a:defRPr sz="1400"/>
            </a:lvl6pPr>
            <a:lvl7pPr lvl="6" indent="0" rtl="0">
              <a:spcBef>
                <a:spcPts val="0"/>
              </a:spcBef>
              <a:spcAft>
                <a:spcPts val="0"/>
              </a:spcAft>
              <a:buSzPts val="1100"/>
              <a:buNone/>
              <a:defRPr sz="1400"/>
            </a:lvl7pPr>
            <a:lvl8pPr lvl="7" indent="0" rtl="0">
              <a:spcBef>
                <a:spcPts val="0"/>
              </a:spcBef>
              <a:spcAft>
                <a:spcPts val="0"/>
              </a:spcAft>
              <a:buSzPts val="1100"/>
              <a:buNone/>
              <a:defRPr sz="1400"/>
            </a:lvl8pPr>
            <a:lvl9pPr lvl="8" indent="0" rtl="0">
              <a:spcBef>
                <a:spcPts val="0"/>
              </a:spcBef>
              <a:spcAft>
                <a:spcPts val="0"/>
              </a:spcAft>
              <a:buSzPts val="1100"/>
              <a:buNone/>
              <a:defRPr sz="1400"/>
            </a:lvl9pPr>
          </a:lstStyle>
          <a:p>
            <a:endParaRPr/>
          </a:p>
        </p:txBody>
      </p:sp>
      <p:pic>
        <p:nvPicPr>
          <p:cNvPr id="63" name="Google Shape;63;p14"/>
          <p:cNvPicPr preferRelativeResize="0"/>
          <p:nvPr/>
        </p:nvPicPr>
        <p:blipFill rotWithShape="1">
          <a:blip r:embed="rId2">
            <a:alphaModFix/>
          </a:blip>
          <a:srcRect/>
          <a:stretch/>
        </p:blipFill>
        <p:spPr>
          <a:xfrm rot="-5400000">
            <a:off x="2000250" y="-2000249"/>
            <a:ext cx="5143500" cy="9144000"/>
          </a:xfrm>
          <a:prstGeom prst="rect">
            <a:avLst/>
          </a:prstGeom>
          <a:noFill/>
          <a:ln>
            <a:noFill/>
          </a:ln>
        </p:spPr>
      </p:pic>
      <p:sp>
        <p:nvSpPr>
          <p:cNvPr id="64" name="Google Shape;64;p14"/>
          <p:cNvSpPr/>
          <p:nvPr/>
        </p:nvSpPr>
        <p:spPr>
          <a:xfrm>
            <a:off x="-1" y="664369"/>
            <a:ext cx="9144000" cy="402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pic>
        <p:nvPicPr>
          <p:cNvPr id="65" name="Google Shape;65;p14"/>
          <p:cNvPicPr preferRelativeResize="0"/>
          <p:nvPr/>
        </p:nvPicPr>
        <p:blipFill rotWithShape="1">
          <a:blip r:embed="rId3">
            <a:alphaModFix/>
          </a:blip>
          <a:srcRect/>
          <a:stretch/>
        </p:blipFill>
        <p:spPr>
          <a:xfrm>
            <a:off x="87925" y="49942"/>
            <a:ext cx="1331400" cy="564600"/>
          </a:xfrm>
          <a:prstGeom prst="rect">
            <a:avLst/>
          </a:prstGeom>
          <a:noFill/>
          <a:ln>
            <a:noFill/>
          </a:ln>
        </p:spPr>
      </p:pic>
      <p:sp>
        <p:nvSpPr>
          <p:cNvPr id="66" name="Google Shape;66;p14"/>
          <p:cNvSpPr txBox="1"/>
          <p:nvPr/>
        </p:nvSpPr>
        <p:spPr>
          <a:xfrm>
            <a:off x="7962900" y="4743385"/>
            <a:ext cx="17430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800">
                <a:solidFill>
                  <a:schemeClr val="lt1"/>
                </a:solidFill>
                <a:latin typeface="Calibri"/>
                <a:ea typeface="Calibri"/>
                <a:cs typeface="Calibri"/>
                <a:sym typeface="Calibri"/>
              </a:rPr>
              <a:t>nci.org.au</a:t>
            </a:r>
            <a:endParaRPr sz="1800">
              <a:solidFill>
                <a:schemeClr val="lt1"/>
              </a:solidFill>
              <a:latin typeface="Calibri"/>
              <a:ea typeface="Calibri"/>
              <a:cs typeface="Calibri"/>
              <a:sym typeface="Calibri"/>
            </a:endParaRPr>
          </a:p>
        </p:txBody>
      </p:sp>
      <p:sp>
        <p:nvSpPr>
          <p:cNvPr id="67" name="Google Shape;67;p14"/>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lstStyle>
            <a:lvl1pPr lvl="0" algn="r" rtl="0">
              <a:spcBef>
                <a:spcPts val="0"/>
              </a:spcBef>
              <a:spcAft>
                <a:spcPts val="0"/>
              </a:spcAft>
              <a:buNone/>
              <a:defRPr sz="2400">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 name="Google Shape;68;p14"/>
          <p:cNvSpPr txBox="1">
            <a:spLocks noGrp="1"/>
          </p:cNvSpPr>
          <p:nvPr>
            <p:ph type="body" idx="1"/>
          </p:nvPr>
        </p:nvSpPr>
        <p:spPr>
          <a:xfrm>
            <a:off x="432175" y="943975"/>
            <a:ext cx="8234100" cy="1728600"/>
          </a:xfrm>
          <a:prstGeom prst="rect">
            <a:avLst/>
          </a:prstGeom>
          <a:noFill/>
          <a:ln>
            <a:noFill/>
          </a:ln>
        </p:spPr>
        <p:txBody>
          <a:bodyPr spcFirstLastPara="1" wrap="square" lIns="91425" tIns="91425" rIns="91425" bIns="91425" anchor="t" anchorCtr="0"/>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pic>
        <p:nvPicPr>
          <p:cNvPr id="69" name="Google Shape;69;p14"/>
          <p:cNvPicPr preferRelativeResize="0"/>
          <p:nvPr/>
        </p:nvPicPr>
        <p:blipFill>
          <a:blip r:embed="rId4">
            <a:alphaModFix/>
          </a:blip>
          <a:stretch>
            <a:fillRect/>
          </a:stretch>
        </p:blipFill>
        <p:spPr>
          <a:xfrm>
            <a:off x="101400" y="4773825"/>
            <a:ext cx="839050" cy="291825"/>
          </a:xfrm>
          <a:prstGeom prst="rect">
            <a:avLst/>
          </a:prstGeom>
          <a:noFill/>
          <a:ln>
            <a:noFill/>
          </a:ln>
        </p:spPr>
      </p:pic>
      <p:sp>
        <p:nvSpPr>
          <p:cNvPr id="70" name="Google Shape;70;p14"/>
          <p:cNvSpPr txBox="1"/>
          <p:nvPr/>
        </p:nvSpPr>
        <p:spPr>
          <a:xfrm>
            <a:off x="990600" y="4724400"/>
            <a:ext cx="1295400" cy="3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rgbClr val="FFFFFF"/>
                </a:solidFill>
              </a:rPr>
              <a:t>© National Computational Infrastructure 2018 </a:t>
            </a:r>
            <a:endParaRPr sz="700">
              <a:solidFill>
                <a:srgbClr val="FFFFFF"/>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1"/>
        <p:cNvGrpSpPr/>
        <p:nvPr/>
      </p:nvGrpSpPr>
      <p:grpSpPr>
        <a:xfrm>
          <a:off x="0" y="0"/>
          <a:ext cx="0" cy="0"/>
          <a:chOff x="0" y="0"/>
          <a:chExt cx="0" cy="0"/>
        </a:xfrm>
      </p:grpSpPr>
      <p:sp>
        <p:nvSpPr>
          <p:cNvPr id="72" name="Google Shape;72;p15"/>
          <p:cNvSpPr txBox="1">
            <a:spLocks noGrp="1"/>
          </p:cNvSpPr>
          <p:nvPr>
            <p:ph type="ctrTitle"/>
          </p:nvPr>
        </p:nvSpPr>
        <p:spPr>
          <a:xfrm>
            <a:off x="311700" y="1575175"/>
            <a:ext cx="8520600" cy="1603200"/>
          </a:xfrm>
          <a:prstGeom prst="rect">
            <a:avLst/>
          </a:prstGeom>
          <a:noFill/>
          <a:ln>
            <a:noFill/>
          </a:ln>
        </p:spPr>
        <p:txBody>
          <a:bodyPr spcFirstLastPara="1" wrap="square" lIns="91425" tIns="91425" rIns="91425" bIns="91425" anchor="b" anchorCtr="0"/>
          <a:lstStyle>
            <a:lvl1pPr lvl="0" algn="ctr" rtl="0">
              <a:spcBef>
                <a:spcPts val="0"/>
              </a:spcBef>
              <a:spcAft>
                <a:spcPts val="0"/>
              </a:spcAft>
              <a:buClr>
                <a:srgbClr val="FFFFFF"/>
              </a:buClr>
              <a:buSzPts val="5200"/>
              <a:buChar char="●"/>
              <a:defRPr sz="5200">
                <a:solidFill>
                  <a:srgbClr val="FFFFFF"/>
                </a:solidFill>
              </a:defRPr>
            </a:lvl1pPr>
            <a:lvl2pPr lvl="1" algn="ctr" rtl="0">
              <a:spcBef>
                <a:spcPts val="0"/>
              </a:spcBef>
              <a:spcAft>
                <a:spcPts val="0"/>
              </a:spcAft>
              <a:buClr>
                <a:srgbClr val="FFFFFF"/>
              </a:buClr>
              <a:buSzPts val="5200"/>
              <a:buChar char="○"/>
              <a:defRPr sz="5200">
                <a:solidFill>
                  <a:srgbClr val="FFFFFF"/>
                </a:solidFill>
              </a:defRPr>
            </a:lvl2pPr>
            <a:lvl3pPr lvl="2" algn="ctr" rtl="0">
              <a:spcBef>
                <a:spcPts val="0"/>
              </a:spcBef>
              <a:spcAft>
                <a:spcPts val="0"/>
              </a:spcAft>
              <a:buClr>
                <a:srgbClr val="FFFFFF"/>
              </a:buClr>
              <a:buSzPts val="5200"/>
              <a:buChar char="■"/>
              <a:defRPr sz="5200">
                <a:solidFill>
                  <a:srgbClr val="FFFFFF"/>
                </a:solidFill>
              </a:defRPr>
            </a:lvl3pPr>
            <a:lvl4pPr lvl="3" algn="ctr" rtl="0">
              <a:spcBef>
                <a:spcPts val="0"/>
              </a:spcBef>
              <a:spcAft>
                <a:spcPts val="0"/>
              </a:spcAft>
              <a:buClr>
                <a:srgbClr val="FFFFFF"/>
              </a:buClr>
              <a:buSzPts val="5200"/>
              <a:buChar char="●"/>
              <a:defRPr sz="5200">
                <a:solidFill>
                  <a:srgbClr val="FFFFFF"/>
                </a:solidFill>
              </a:defRPr>
            </a:lvl4pPr>
            <a:lvl5pPr lvl="4" algn="ctr" rtl="0">
              <a:spcBef>
                <a:spcPts val="0"/>
              </a:spcBef>
              <a:spcAft>
                <a:spcPts val="0"/>
              </a:spcAft>
              <a:buClr>
                <a:srgbClr val="FFFFFF"/>
              </a:buClr>
              <a:buSzPts val="5200"/>
              <a:buChar char="○"/>
              <a:defRPr sz="5200">
                <a:solidFill>
                  <a:srgbClr val="FFFFFF"/>
                </a:solidFill>
              </a:defRPr>
            </a:lvl5pPr>
            <a:lvl6pPr lvl="5" algn="ctr" rtl="0">
              <a:spcBef>
                <a:spcPts val="0"/>
              </a:spcBef>
              <a:spcAft>
                <a:spcPts val="0"/>
              </a:spcAft>
              <a:buClr>
                <a:srgbClr val="FFFFFF"/>
              </a:buClr>
              <a:buSzPts val="5200"/>
              <a:buChar char="■"/>
              <a:defRPr sz="5200">
                <a:solidFill>
                  <a:srgbClr val="FFFFFF"/>
                </a:solidFill>
              </a:defRPr>
            </a:lvl6pPr>
            <a:lvl7pPr lvl="6" algn="ctr" rtl="0">
              <a:spcBef>
                <a:spcPts val="0"/>
              </a:spcBef>
              <a:spcAft>
                <a:spcPts val="0"/>
              </a:spcAft>
              <a:buClr>
                <a:srgbClr val="FFFFFF"/>
              </a:buClr>
              <a:buSzPts val="5200"/>
              <a:buChar char="●"/>
              <a:defRPr sz="5200">
                <a:solidFill>
                  <a:srgbClr val="FFFFFF"/>
                </a:solidFill>
              </a:defRPr>
            </a:lvl7pPr>
            <a:lvl8pPr lvl="7" algn="ctr" rtl="0">
              <a:spcBef>
                <a:spcPts val="0"/>
              </a:spcBef>
              <a:spcAft>
                <a:spcPts val="0"/>
              </a:spcAft>
              <a:buClr>
                <a:srgbClr val="FFFFFF"/>
              </a:buClr>
              <a:buSzPts val="5200"/>
              <a:buChar char="○"/>
              <a:defRPr sz="5200">
                <a:solidFill>
                  <a:srgbClr val="FFFFFF"/>
                </a:solidFill>
              </a:defRPr>
            </a:lvl8pPr>
            <a:lvl9pPr lvl="8" algn="ctr" rtl="0">
              <a:spcBef>
                <a:spcPts val="0"/>
              </a:spcBef>
              <a:spcAft>
                <a:spcPts val="0"/>
              </a:spcAft>
              <a:buClr>
                <a:srgbClr val="FFFFFF"/>
              </a:buClr>
              <a:buSzPts val="5200"/>
              <a:buChar char="■"/>
              <a:defRPr sz="5200">
                <a:solidFill>
                  <a:srgbClr val="FFFFFF"/>
                </a:solidFill>
              </a:defRPr>
            </a:lvl9pPr>
          </a:lstStyle>
          <a:p>
            <a:endParaRPr/>
          </a:p>
        </p:txBody>
      </p:sp>
      <p:sp>
        <p:nvSpPr>
          <p:cNvPr id="73" name="Google Shape;73;p15"/>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lstStyle>
            <a:lvl1pPr lvl="0" algn="ctr" rtl="0">
              <a:lnSpc>
                <a:spcPct val="100000"/>
              </a:lnSpc>
              <a:spcBef>
                <a:spcPts val="0"/>
              </a:spcBef>
              <a:spcAft>
                <a:spcPts val="0"/>
              </a:spcAft>
              <a:buClr>
                <a:srgbClr val="FFFFFF"/>
              </a:buClr>
              <a:buSzPts val="2800"/>
              <a:buNone/>
              <a:defRPr sz="2800">
                <a:solidFill>
                  <a:srgbClr val="FFFFFF"/>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74" name="Google Shape;74;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9"/>
        <p:cNvGrpSpPr/>
        <p:nvPr/>
      </p:nvGrpSpPr>
      <p:grpSpPr>
        <a:xfrm>
          <a:off x="0" y="0"/>
          <a:ext cx="0" cy="0"/>
          <a:chOff x="0" y="0"/>
          <a:chExt cx="0" cy="0"/>
        </a:xfrm>
      </p:grpSpPr>
      <p:sp>
        <p:nvSpPr>
          <p:cNvPr id="110" name="Google Shape;110;p20"/>
          <p:cNvSpPr txBox="1">
            <a:spLocks noGrp="1"/>
          </p:cNvSpPr>
          <p:nvPr>
            <p:ph type="ctrTitle"/>
          </p:nvPr>
        </p:nvSpPr>
        <p:spPr>
          <a:xfrm>
            <a:off x="311700" y="1575175"/>
            <a:ext cx="8520600" cy="1603200"/>
          </a:xfrm>
          <a:prstGeom prst="rect">
            <a:avLst/>
          </a:prstGeom>
          <a:noFill/>
          <a:ln>
            <a:noFill/>
          </a:ln>
        </p:spPr>
        <p:txBody>
          <a:bodyPr spcFirstLastPara="1" wrap="square" lIns="91425" tIns="91425" rIns="91425" bIns="91425" anchor="b" anchorCtr="0"/>
          <a:lstStyle>
            <a:lvl1pPr marL="0" marR="0" lvl="0" indent="0" algn="ctr" rtl="0">
              <a:lnSpc>
                <a:spcPct val="100000"/>
              </a:lnSpc>
              <a:spcBef>
                <a:spcPts val="0"/>
              </a:spcBef>
              <a:spcAft>
                <a:spcPts val="0"/>
              </a:spcAft>
              <a:buClr>
                <a:srgbClr val="FFFFFF"/>
              </a:buClr>
              <a:buSzPts val="5200"/>
              <a:buFont typeface="Arial"/>
              <a:buChar char="●"/>
              <a:defRPr sz="5200" b="0" i="0" u="none" strike="noStrike" cap="none">
                <a:solidFill>
                  <a:srgbClr val="FFFFFF"/>
                </a:solidFill>
                <a:latin typeface="Arial"/>
                <a:ea typeface="Arial"/>
                <a:cs typeface="Arial"/>
                <a:sym typeface="Arial"/>
              </a:defRPr>
            </a:lvl1pPr>
            <a:lvl2pPr lvl="1" indent="0" algn="ctr" rtl="0">
              <a:spcBef>
                <a:spcPts val="0"/>
              </a:spcBef>
              <a:spcAft>
                <a:spcPts val="0"/>
              </a:spcAft>
              <a:buClr>
                <a:srgbClr val="FFFFFF"/>
              </a:buClr>
              <a:buSzPts val="5200"/>
              <a:buFont typeface="Arial"/>
              <a:buChar char="○"/>
              <a:defRPr sz="5200">
                <a:solidFill>
                  <a:srgbClr val="FFFFFF"/>
                </a:solidFill>
              </a:defRPr>
            </a:lvl2pPr>
            <a:lvl3pPr lvl="2" indent="0" algn="ctr" rtl="0">
              <a:spcBef>
                <a:spcPts val="0"/>
              </a:spcBef>
              <a:spcAft>
                <a:spcPts val="0"/>
              </a:spcAft>
              <a:buClr>
                <a:srgbClr val="FFFFFF"/>
              </a:buClr>
              <a:buSzPts val="5200"/>
              <a:buFont typeface="Arial"/>
              <a:buChar char="■"/>
              <a:defRPr sz="5200">
                <a:solidFill>
                  <a:srgbClr val="FFFFFF"/>
                </a:solidFill>
              </a:defRPr>
            </a:lvl3pPr>
            <a:lvl4pPr lvl="3" indent="0" algn="ctr" rtl="0">
              <a:spcBef>
                <a:spcPts val="0"/>
              </a:spcBef>
              <a:spcAft>
                <a:spcPts val="0"/>
              </a:spcAft>
              <a:buClr>
                <a:srgbClr val="FFFFFF"/>
              </a:buClr>
              <a:buSzPts val="5200"/>
              <a:buFont typeface="Arial"/>
              <a:buChar char="●"/>
              <a:defRPr sz="5200">
                <a:solidFill>
                  <a:srgbClr val="FFFFFF"/>
                </a:solidFill>
              </a:defRPr>
            </a:lvl4pPr>
            <a:lvl5pPr lvl="4" indent="0" algn="ctr" rtl="0">
              <a:spcBef>
                <a:spcPts val="0"/>
              </a:spcBef>
              <a:spcAft>
                <a:spcPts val="0"/>
              </a:spcAft>
              <a:buClr>
                <a:srgbClr val="FFFFFF"/>
              </a:buClr>
              <a:buSzPts val="5200"/>
              <a:buFont typeface="Arial"/>
              <a:buChar char="○"/>
              <a:defRPr sz="5200">
                <a:solidFill>
                  <a:srgbClr val="FFFFFF"/>
                </a:solidFill>
              </a:defRPr>
            </a:lvl5pPr>
            <a:lvl6pPr lvl="5" indent="0" algn="ctr" rtl="0">
              <a:spcBef>
                <a:spcPts val="0"/>
              </a:spcBef>
              <a:spcAft>
                <a:spcPts val="0"/>
              </a:spcAft>
              <a:buClr>
                <a:srgbClr val="FFFFFF"/>
              </a:buClr>
              <a:buSzPts val="5200"/>
              <a:buFont typeface="Arial"/>
              <a:buChar char="■"/>
              <a:defRPr sz="5200">
                <a:solidFill>
                  <a:srgbClr val="FFFFFF"/>
                </a:solidFill>
              </a:defRPr>
            </a:lvl6pPr>
            <a:lvl7pPr lvl="6" indent="0" algn="ctr" rtl="0">
              <a:spcBef>
                <a:spcPts val="0"/>
              </a:spcBef>
              <a:spcAft>
                <a:spcPts val="0"/>
              </a:spcAft>
              <a:buClr>
                <a:srgbClr val="FFFFFF"/>
              </a:buClr>
              <a:buSzPts val="5200"/>
              <a:buFont typeface="Arial"/>
              <a:buChar char="●"/>
              <a:defRPr sz="5200">
                <a:solidFill>
                  <a:srgbClr val="FFFFFF"/>
                </a:solidFill>
              </a:defRPr>
            </a:lvl7pPr>
            <a:lvl8pPr lvl="7" indent="0" algn="ctr" rtl="0">
              <a:spcBef>
                <a:spcPts val="0"/>
              </a:spcBef>
              <a:spcAft>
                <a:spcPts val="0"/>
              </a:spcAft>
              <a:buClr>
                <a:srgbClr val="FFFFFF"/>
              </a:buClr>
              <a:buSzPts val="5200"/>
              <a:buFont typeface="Arial"/>
              <a:buChar char="○"/>
              <a:defRPr sz="5200">
                <a:solidFill>
                  <a:srgbClr val="FFFFFF"/>
                </a:solidFill>
              </a:defRPr>
            </a:lvl8pPr>
            <a:lvl9pPr lvl="8" indent="0" algn="ctr" rtl="0">
              <a:spcBef>
                <a:spcPts val="0"/>
              </a:spcBef>
              <a:spcAft>
                <a:spcPts val="0"/>
              </a:spcAft>
              <a:buClr>
                <a:srgbClr val="FFFFFF"/>
              </a:buClr>
              <a:buSzPts val="5200"/>
              <a:buFont typeface="Arial"/>
              <a:buChar char="■"/>
              <a:defRPr sz="5200">
                <a:solidFill>
                  <a:srgbClr val="FFFFFF"/>
                </a:solidFill>
              </a:defRPr>
            </a:lvl9pPr>
          </a:lstStyle>
          <a:p>
            <a:endParaRPr/>
          </a:p>
        </p:txBody>
      </p:sp>
      <p:sp>
        <p:nvSpPr>
          <p:cNvPr id="111" name="Google Shape;111;p20"/>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800"/>
              <a:buFont typeface="Arial"/>
              <a:buNone/>
              <a:defRPr sz="2800" b="0" i="0" u="none" strike="noStrike" cap="none">
                <a:solidFill>
                  <a:srgbClr val="FFFFFF"/>
                </a:solidFill>
                <a:latin typeface="Arial"/>
                <a:ea typeface="Arial"/>
                <a:cs typeface="Arial"/>
                <a:sym typeface="Arial"/>
              </a:defRPr>
            </a:lvl9pPr>
          </a:lstStyle>
          <a:p>
            <a:endParaRPr/>
          </a:p>
        </p:txBody>
      </p:sp>
      <p:sp>
        <p:nvSpPr>
          <p:cNvPr id="112" name="Google Shape;112;p20"/>
          <p:cNvSpPr txBox="1">
            <a:spLocks noGrp="1"/>
          </p:cNvSpPr>
          <p:nvPr>
            <p:ph type="sldNum" idx="12"/>
          </p:nvPr>
        </p:nvSpPr>
        <p:spPr>
          <a:xfrm>
            <a:off x="8472457" y="4663216"/>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lide">
  <p:cSld name="Slide">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628650" y="273843"/>
            <a:ext cx="7886700" cy="994200"/>
          </a:xfrm>
          <a:prstGeom prst="rect">
            <a:avLst/>
          </a:prstGeom>
          <a:noFill/>
          <a:ln>
            <a:noFill/>
          </a:ln>
        </p:spPr>
        <p:txBody>
          <a:bodyPr spcFirstLastPara="1" wrap="square" lIns="91425" tIns="91425" rIns="91425" bIns="91425" anchor="t" anchorCtr="0"/>
          <a:lstStyle>
            <a:lvl1pPr marL="0" marR="0" lvl="0" indent="0" algn="l" rtl="0">
              <a:lnSpc>
                <a:spcPct val="90000"/>
              </a:lnSpc>
              <a:spcBef>
                <a:spcPts val="0"/>
              </a:spcBef>
              <a:spcAft>
                <a:spcPts val="0"/>
              </a:spcAft>
              <a:buClr>
                <a:schemeClr val="dk1"/>
              </a:buClr>
              <a:buSzPts val="1100"/>
              <a:buFont typeface="Calibri"/>
              <a:buNone/>
              <a:defRPr sz="3300" b="0" i="0" u="none" strike="noStrike" cap="none">
                <a:solidFill>
                  <a:schemeClr val="dk1"/>
                </a:solidFill>
                <a:latin typeface="Calibri"/>
                <a:ea typeface="Calibri"/>
                <a:cs typeface="Calibri"/>
                <a:sym typeface="Calibri"/>
              </a:defRPr>
            </a:lvl1pPr>
            <a:lvl2pPr lvl="1" indent="0" rtl="0">
              <a:spcBef>
                <a:spcPts val="0"/>
              </a:spcBef>
              <a:spcAft>
                <a:spcPts val="0"/>
              </a:spcAft>
              <a:buSzPts val="1100"/>
              <a:buFont typeface="Arial"/>
              <a:buNone/>
              <a:defRPr sz="1400"/>
            </a:lvl2pPr>
            <a:lvl3pPr lvl="2" indent="0" rtl="0">
              <a:spcBef>
                <a:spcPts val="0"/>
              </a:spcBef>
              <a:spcAft>
                <a:spcPts val="0"/>
              </a:spcAft>
              <a:buSzPts val="1100"/>
              <a:buFont typeface="Arial"/>
              <a:buNone/>
              <a:defRPr sz="1400"/>
            </a:lvl3pPr>
            <a:lvl4pPr lvl="3" indent="0" rtl="0">
              <a:spcBef>
                <a:spcPts val="0"/>
              </a:spcBef>
              <a:spcAft>
                <a:spcPts val="0"/>
              </a:spcAft>
              <a:buSzPts val="1100"/>
              <a:buFont typeface="Arial"/>
              <a:buNone/>
              <a:defRPr sz="1400"/>
            </a:lvl4pPr>
            <a:lvl5pPr lvl="4" indent="0" rtl="0">
              <a:spcBef>
                <a:spcPts val="0"/>
              </a:spcBef>
              <a:spcAft>
                <a:spcPts val="0"/>
              </a:spcAft>
              <a:buSzPts val="1100"/>
              <a:buFont typeface="Arial"/>
              <a:buNone/>
              <a:defRPr sz="1400"/>
            </a:lvl5pPr>
            <a:lvl6pPr lvl="5" indent="0" rtl="0">
              <a:spcBef>
                <a:spcPts val="0"/>
              </a:spcBef>
              <a:spcAft>
                <a:spcPts val="0"/>
              </a:spcAft>
              <a:buSzPts val="1100"/>
              <a:buFont typeface="Arial"/>
              <a:buNone/>
              <a:defRPr sz="1400"/>
            </a:lvl6pPr>
            <a:lvl7pPr lvl="6" indent="0" rtl="0">
              <a:spcBef>
                <a:spcPts val="0"/>
              </a:spcBef>
              <a:spcAft>
                <a:spcPts val="0"/>
              </a:spcAft>
              <a:buSzPts val="1100"/>
              <a:buFont typeface="Arial"/>
              <a:buNone/>
              <a:defRPr sz="1400"/>
            </a:lvl7pPr>
            <a:lvl8pPr lvl="7" indent="0" rtl="0">
              <a:spcBef>
                <a:spcPts val="0"/>
              </a:spcBef>
              <a:spcAft>
                <a:spcPts val="0"/>
              </a:spcAft>
              <a:buSzPts val="1100"/>
              <a:buFont typeface="Arial"/>
              <a:buNone/>
              <a:defRPr sz="1400"/>
            </a:lvl8pPr>
            <a:lvl9pPr lvl="8" indent="0" rtl="0">
              <a:spcBef>
                <a:spcPts val="0"/>
              </a:spcBef>
              <a:spcAft>
                <a:spcPts val="0"/>
              </a:spcAft>
              <a:buSzPts val="1100"/>
              <a:buFont typeface="Arial"/>
              <a:buNone/>
              <a:defRPr sz="1400"/>
            </a:lvl9pPr>
          </a:lstStyle>
          <a:p>
            <a:endParaRPr/>
          </a:p>
        </p:txBody>
      </p:sp>
      <p:pic>
        <p:nvPicPr>
          <p:cNvPr id="115" name="Google Shape;115;p21"/>
          <p:cNvPicPr preferRelativeResize="0"/>
          <p:nvPr/>
        </p:nvPicPr>
        <p:blipFill rotWithShape="1">
          <a:blip r:embed="rId2">
            <a:alphaModFix/>
          </a:blip>
          <a:srcRect/>
          <a:stretch/>
        </p:blipFill>
        <p:spPr>
          <a:xfrm rot="-5400000">
            <a:off x="2000250" y="-2000248"/>
            <a:ext cx="5143500" cy="9144000"/>
          </a:xfrm>
          <a:prstGeom prst="rect">
            <a:avLst/>
          </a:prstGeom>
          <a:noFill/>
          <a:ln>
            <a:noFill/>
          </a:ln>
        </p:spPr>
      </p:pic>
      <p:sp>
        <p:nvSpPr>
          <p:cNvPr id="116" name="Google Shape;116;p21"/>
          <p:cNvSpPr/>
          <p:nvPr/>
        </p:nvSpPr>
        <p:spPr>
          <a:xfrm>
            <a:off x="0" y="664368"/>
            <a:ext cx="9144000" cy="402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17" name="Google Shape;117;p21"/>
          <p:cNvPicPr preferRelativeResize="0"/>
          <p:nvPr/>
        </p:nvPicPr>
        <p:blipFill rotWithShape="1">
          <a:blip r:embed="rId3">
            <a:alphaModFix/>
          </a:blip>
          <a:srcRect/>
          <a:stretch/>
        </p:blipFill>
        <p:spPr>
          <a:xfrm>
            <a:off x="87925" y="49941"/>
            <a:ext cx="1331400" cy="564600"/>
          </a:xfrm>
          <a:prstGeom prst="rect">
            <a:avLst/>
          </a:prstGeom>
          <a:noFill/>
          <a:ln>
            <a:noFill/>
          </a:ln>
        </p:spPr>
      </p:pic>
      <p:sp>
        <p:nvSpPr>
          <p:cNvPr id="118" name="Google Shape;118;p21"/>
          <p:cNvSpPr txBox="1"/>
          <p:nvPr/>
        </p:nvSpPr>
        <p:spPr>
          <a:xfrm>
            <a:off x="7962900" y="4743384"/>
            <a:ext cx="1743000" cy="346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450"/>
              <a:buFont typeface="Calibri"/>
              <a:buNone/>
            </a:pPr>
            <a:r>
              <a:rPr lang="en" sz="1800" b="0" i="0" u="none" strike="noStrike" cap="none">
                <a:solidFill>
                  <a:schemeClr val="lt1"/>
                </a:solidFill>
                <a:latin typeface="Calibri"/>
                <a:ea typeface="Calibri"/>
                <a:cs typeface="Calibri"/>
                <a:sym typeface="Calibri"/>
              </a:rPr>
              <a:t>nci.org.au</a:t>
            </a:r>
            <a:endParaRPr/>
          </a:p>
        </p:txBody>
      </p:sp>
      <p:sp>
        <p:nvSpPr>
          <p:cNvPr id="119" name="Google Shape;119;p21"/>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lstStyle>
            <a:lvl1pPr marL="0" marR="0" lvl="0" indent="0" algn="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1pPr>
            <a:lvl2pPr lvl="1" indent="0" rtl="0">
              <a:spcBef>
                <a:spcPts val="0"/>
              </a:spcBef>
              <a:spcAft>
                <a:spcPts val="0"/>
              </a:spcAft>
              <a:buSzPts val="1800"/>
              <a:buFont typeface="Arial"/>
              <a:buNone/>
              <a:defRPr sz="1800"/>
            </a:lvl2pPr>
            <a:lvl3pPr lvl="2" indent="0" rtl="0">
              <a:spcBef>
                <a:spcPts val="0"/>
              </a:spcBef>
              <a:spcAft>
                <a:spcPts val="0"/>
              </a:spcAft>
              <a:buSzPts val="1800"/>
              <a:buFont typeface="Arial"/>
              <a:buNone/>
              <a:defRPr sz="1800"/>
            </a:lvl3pPr>
            <a:lvl4pPr lvl="3" indent="0" rtl="0">
              <a:spcBef>
                <a:spcPts val="0"/>
              </a:spcBef>
              <a:spcAft>
                <a:spcPts val="0"/>
              </a:spcAft>
              <a:buSzPts val="1800"/>
              <a:buFont typeface="Arial"/>
              <a:buNone/>
              <a:defRPr sz="1800"/>
            </a:lvl4pPr>
            <a:lvl5pPr lvl="4" indent="0" rtl="0">
              <a:spcBef>
                <a:spcPts val="0"/>
              </a:spcBef>
              <a:spcAft>
                <a:spcPts val="0"/>
              </a:spcAft>
              <a:buSzPts val="1800"/>
              <a:buFont typeface="Arial"/>
              <a:buNone/>
              <a:defRPr sz="1800"/>
            </a:lvl5pPr>
            <a:lvl6pPr lvl="5" indent="0" rtl="0">
              <a:spcBef>
                <a:spcPts val="0"/>
              </a:spcBef>
              <a:spcAft>
                <a:spcPts val="0"/>
              </a:spcAft>
              <a:buSzPts val="1800"/>
              <a:buFont typeface="Arial"/>
              <a:buNone/>
              <a:defRPr sz="1800"/>
            </a:lvl6pPr>
            <a:lvl7pPr lvl="6" indent="0" rtl="0">
              <a:spcBef>
                <a:spcPts val="0"/>
              </a:spcBef>
              <a:spcAft>
                <a:spcPts val="0"/>
              </a:spcAft>
              <a:buSzPts val="1800"/>
              <a:buFont typeface="Arial"/>
              <a:buNone/>
              <a:defRPr sz="1800"/>
            </a:lvl7pPr>
            <a:lvl8pPr lvl="7" indent="0" rtl="0">
              <a:spcBef>
                <a:spcPts val="0"/>
              </a:spcBef>
              <a:spcAft>
                <a:spcPts val="0"/>
              </a:spcAft>
              <a:buSzPts val="1800"/>
              <a:buFont typeface="Arial"/>
              <a:buNone/>
              <a:defRPr sz="1800"/>
            </a:lvl8pPr>
            <a:lvl9pPr lvl="8" indent="0" rtl="0">
              <a:spcBef>
                <a:spcPts val="0"/>
              </a:spcBef>
              <a:spcAft>
                <a:spcPts val="0"/>
              </a:spcAft>
              <a:buSzPts val="1800"/>
              <a:buFont typeface="Arial"/>
              <a:buNone/>
              <a:defRPr sz="1800"/>
            </a:lvl9pPr>
          </a:lstStyle>
          <a:p>
            <a:endParaRPr/>
          </a:p>
        </p:txBody>
      </p:sp>
      <p:sp>
        <p:nvSpPr>
          <p:cNvPr id="120" name="Google Shape;120;p21"/>
          <p:cNvSpPr txBox="1">
            <a:spLocks noGrp="1"/>
          </p:cNvSpPr>
          <p:nvPr>
            <p:ph type="body" idx="1"/>
          </p:nvPr>
        </p:nvSpPr>
        <p:spPr>
          <a:xfrm>
            <a:off x="432175" y="943975"/>
            <a:ext cx="8234100" cy="1728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21" name="Google Shape;121;p21"/>
          <p:cNvGrpSpPr/>
          <p:nvPr/>
        </p:nvGrpSpPr>
        <p:grpSpPr>
          <a:xfrm>
            <a:off x="73026" y="4825825"/>
            <a:ext cx="3136975" cy="280709"/>
            <a:chOff x="138201" y="6338827"/>
            <a:chExt cx="6029165" cy="483315"/>
          </a:xfrm>
        </p:grpSpPr>
        <p:pic>
          <p:nvPicPr>
            <p:cNvPr id="122" name="Google Shape;122;p21" descr="https://lh5.googleusercontent.com/2U21Qw585F5mtjKx-TzsO8Ht5oI0zuF342xX5Qa9FOTcywVWQkZyzDlRvSJM73SrNNzyLesA9oCmkP5ZOTsGCTE4R4Lgrv02GML0QCF2sNlTYri53JhB6hyWrhYlhQAy1bWSJ9aNMkE"/>
            <p:cNvPicPr preferRelativeResize="0"/>
            <p:nvPr/>
          </p:nvPicPr>
          <p:blipFill rotWithShape="1">
            <a:blip r:embed="rId4">
              <a:alphaModFix/>
            </a:blip>
            <a:srcRect/>
            <a:stretch/>
          </p:blipFill>
          <p:spPr>
            <a:xfrm>
              <a:off x="138201" y="6340690"/>
              <a:ext cx="1439587" cy="481452"/>
            </a:xfrm>
            <a:prstGeom prst="rect">
              <a:avLst/>
            </a:prstGeom>
            <a:noFill/>
            <a:ln>
              <a:noFill/>
            </a:ln>
          </p:spPr>
        </p:pic>
        <p:sp>
          <p:nvSpPr>
            <p:cNvPr id="123" name="Google Shape;123;p21"/>
            <p:cNvSpPr/>
            <p:nvPr/>
          </p:nvSpPr>
          <p:spPr>
            <a:xfrm>
              <a:off x="1592066" y="6338827"/>
              <a:ext cx="4575300" cy="481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lt1"/>
                </a:buClr>
                <a:buSzPts val="300"/>
                <a:buFont typeface="Arial"/>
                <a:buNone/>
              </a:pPr>
              <a:r>
                <a:rPr lang="en" sz="1200" b="0" i="0" u="none" strike="noStrike" cap="none" dirty="0">
                  <a:solidFill>
                    <a:schemeClr val="lt1"/>
                  </a:solidFill>
                  <a:latin typeface="Arial"/>
                  <a:ea typeface="Arial"/>
                  <a:cs typeface="Arial"/>
                  <a:sym typeface="Arial"/>
                </a:rPr>
                <a:t>© NCI Australia </a:t>
              </a:r>
              <a:r>
                <a:rPr lang="en" sz="1200" dirty="0" smtClean="0">
                  <a:solidFill>
                    <a:schemeClr val="lt1"/>
                  </a:solidFill>
                </a:rPr>
                <a:t>201</a:t>
              </a:r>
              <a:r>
                <a:rPr lang="en-AU" sz="1200" dirty="0" smtClean="0">
                  <a:solidFill>
                    <a:schemeClr val="lt1"/>
                  </a:solidFill>
                </a:rPr>
                <a:t>9</a:t>
              </a:r>
              <a:r>
                <a:rPr lang="en" sz="1200" b="0" i="0" u="none" strike="noStrike" cap="none" dirty="0" smtClean="0">
                  <a:solidFill>
                    <a:schemeClr val="lt1"/>
                  </a:solidFill>
                  <a:latin typeface="Arial"/>
                  <a:ea typeface="Arial"/>
                  <a:cs typeface="Arial"/>
                  <a:sym typeface="Arial"/>
                </a:rPr>
                <a:t> </a:t>
              </a:r>
              <a:endParaRPr sz="1200" b="0" i="0" u="none" strike="noStrike" cap="none" dirty="0">
                <a:solidFill>
                  <a:schemeClr val="lt1"/>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image" Target="../media/image8.jpg"/><Relationship Id="rId12" Type="http://schemas.openxmlformats.org/officeDocument/2006/relationships/image" Target="../media/image9.png"/><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theme" Target="../theme/theme2.xml"/><Relationship Id="rId4" Type="http://schemas.openxmlformats.org/officeDocument/2006/relationships/image" Target="../media/image1.jpg"/><Relationship Id="rId5" Type="http://schemas.openxmlformats.org/officeDocument/2006/relationships/image" Target="../media/image2.png"/><Relationship Id="rId6" Type="http://schemas.openxmlformats.org/officeDocument/2006/relationships/image" Target="../media/image3.jpg"/><Relationship Id="rId7" Type="http://schemas.openxmlformats.org/officeDocument/2006/relationships/image" Target="../media/image4.jpg"/><Relationship Id="rId8" Type="http://schemas.openxmlformats.org/officeDocument/2006/relationships/image" Target="../media/image5.jpg"/><Relationship Id="rId9" Type="http://schemas.openxmlformats.org/officeDocument/2006/relationships/image" Target="../media/image6.jpg"/><Relationship Id="rId10" Type="http://schemas.openxmlformats.org/officeDocument/2006/relationships/image" Target="../media/image7.jpg"/></Relationships>
</file>

<file path=ppt/slideMasters/_rels/slideMaster3.xml.rels><?xml version="1.0" encoding="UTF-8" standalone="yes"?>
<Relationships xmlns="http://schemas.openxmlformats.org/package/2006/relationships"><Relationship Id="rId11" Type="http://schemas.openxmlformats.org/officeDocument/2006/relationships/image" Target="../media/image8.jpg"/><Relationship Id="rId12" Type="http://schemas.openxmlformats.org/officeDocument/2006/relationships/image" Target="../media/image9.png"/><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theme" Target="../theme/theme3.xml"/><Relationship Id="rId4" Type="http://schemas.openxmlformats.org/officeDocument/2006/relationships/image" Target="../media/image1.jpg"/><Relationship Id="rId5" Type="http://schemas.openxmlformats.org/officeDocument/2006/relationships/image" Target="../media/image2.png"/><Relationship Id="rId6" Type="http://schemas.openxmlformats.org/officeDocument/2006/relationships/image" Target="../media/image3.jpg"/><Relationship Id="rId7" Type="http://schemas.openxmlformats.org/officeDocument/2006/relationships/image" Target="../media/image4.jpg"/><Relationship Id="rId8" Type="http://schemas.openxmlformats.org/officeDocument/2006/relationships/image" Target="../media/image5.jpg"/><Relationship Id="rId9" Type="http://schemas.openxmlformats.org/officeDocument/2006/relationships/image" Target="../media/image6.jpg"/><Relationship Id="rId10" Type="http://schemas.openxmlformats.org/officeDocument/2006/relationships/image" Target="../media/image7.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pic>
        <p:nvPicPr>
          <p:cNvPr id="51" name="Google Shape;51;p13"/>
          <p:cNvPicPr preferRelativeResize="0"/>
          <p:nvPr/>
        </p:nvPicPr>
        <p:blipFill rotWithShape="1">
          <a:blip r:embed="rId4">
            <a:alphaModFix/>
          </a:blip>
          <a:srcRect/>
          <a:stretch/>
        </p:blipFill>
        <p:spPr>
          <a:xfrm rot="-5400000">
            <a:off x="2000250" y="-2000249"/>
            <a:ext cx="5143500" cy="9144000"/>
          </a:xfrm>
          <a:prstGeom prst="rect">
            <a:avLst/>
          </a:prstGeom>
          <a:noFill/>
          <a:ln>
            <a:noFill/>
          </a:ln>
        </p:spPr>
      </p:pic>
      <p:sp>
        <p:nvSpPr>
          <p:cNvPr id="52" name="Google Shape;52;p13"/>
          <p:cNvSpPr/>
          <p:nvPr/>
        </p:nvSpPr>
        <p:spPr>
          <a:xfrm>
            <a:off x="0" y="4324350"/>
            <a:ext cx="9144000" cy="81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pic>
        <p:nvPicPr>
          <p:cNvPr id="53" name="Google Shape;53;p13"/>
          <p:cNvPicPr preferRelativeResize="0"/>
          <p:nvPr/>
        </p:nvPicPr>
        <p:blipFill rotWithShape="1">
          <a:blip r:embed="rId5">
            <a:alphaModFix/>
          </a:blip>
          <a:srcRect/>
          <a:stretch/>
        </p:blipFill>
        <p:spPr>
          <a:xfrm>
            <a:off x="5905500" y="188386"/>
            <a:ext cx="2914800" cy="1235700"/>
          </a:xfrm>
          <a:prstGeom prst="rect">
            <a:avLst/>
          </a:prstGeom>
          <a:noFill/>
          <a:ln>
            <a:noFill/>
          </a:ln>
        </p:spPr>
      </p:pic>
      <p:pic>
        <p:nvPicPr>
          <p:cNvPr id="54" name="Google Shape;54;p13"/>
          <p:cNvPicPr preferRelativeResize="0"/>
          <p:nvPr/>
        </p:nvPicPr>
        <p:blipFill rotWithShape="1">
          <a:blip r:embed="rId6">
            <a:alphaModFix/>
          </a:blip>
          <a:srcRect/>
          <a:stretch/>
        </p:blipFill>
        <p:spPr>
          <a:xfrm>
            <a:off x="150351" y="4411347"/>
            <a:ext cx="1344900" cy="645300"/>
          </a:xfrm>
          <a:prstGeom prst="rect">
            <a:avLst/>
          </a:prstGeom>
          <a:noFill/>
          <a:ln>
            <a:noFill/>
          </a:ln>
        </p:spPr>
      </p:pic>
      <p:pic>
        <p:nvPicPr>
          <p:cNvPr id="55" name="Google Shape;55;p13"/>
          <p:cNvPicPr preferRelativeResize="0"/>
          <p:nvPr/>
        </p:nvPicPr>
        <p:blipFill rotWithShape="1">
          <a:blip r:embed="rId7">
            <a:alphaModFix/>
          </a:blip>
          <a:srcRect/>
          <a:stretch/>
        </p:blipFill>
        <p:spPr>
          <a:xfrm>
            <a:off x="1664614" y="4388019"/>
            <a:ext cx="985800" cy="691800"/>
          </a:xfrm>
          <a:prstGeom prst="rect">
            <a:avLst/>
          </a:prstGeom>
          <a:noFill/>
          <a:ln>
            <a:noFill/>
          </a:ln>
        </p:spPr>
      </p:pic>
      <p:pic>
        <p:nvPicPr>
          <p:cNvPr id="56" name="Google Shape;56;p13"/>
          <p:cNvPicPr preferRelativeResize="0"/>
          <p:nvPr/>
        </p:nvPicPr>
        <p:blipFill rotWithShape="1">
          <a:blip r:embed="rId8">
            <a:alphaModFix/>
          </a:blip>
          <a:srcRect/>
          <a:stretch/>
        </p:blipFill>
        <p:spPr>
          <a:xfrm>
            <a:off x="2774092" y="4425713"/>
            <a:ext cx="895800" cy="593700"/>
          </a:xfrm>
          <a:prstGeom prst="rect">
            <a:avLst/>
          </a:prstGeom>
          <a:noFill/>
          <a:ln>
            <a:noFill/>
          </a:ln>
        </p:spPr>
      </p:pic>
      <p:pic>
        <p:nvPicPr>
          <p:cNvPr id="57" name="Google Shape;57;p13"/>
          <p:cNvPicPr preferRelativeResize="0"/>
          <p:nvPr/>
        </p:nvPicPr>
        <p:blipFill rotWithShape="1">
          <a:blip r:embed="rId9">
            <a:alphaModFix/>
          </a:blip>
          <a:srcRect/>
          <a:stretch/>
        </p:blipFill>
        <p:spPr>
          <a:xfrm>
            <a:off x="3836304" y="4386725"/>
            <a:ext cx="1083600" cy="675900"/>
          </a:xfrm>
          <a:prstGeom prst="rect">
            <a:avLst/>
          </a:prstGeom>
          <a:noFill/>
          <a:ln>
            <a:noFill/>
          </a:ln>
        </p:spPr>
      </p:pic>
      <p:pic>
        <p:nvPicPr>
          <p:cNvPr id="58" name="Google Shape;58;p13"/>
          <p:cNvPicPr preferRelativeResize="0"/>
          <p:nvPr/>
        </p:nvPicPr>
        <p:blipFill rotWithShape="1">
          <a:blip r:embed="rId10">
            <a:alphaModFix/>
          </a:blip>
          <a:srcRect/>
          <a:stretch/>
        </p:blipFill>
        <p:spPr>
          <a:xfrm>
            <a:off x="5005991" y="4326841"/>
            <a:ext cx="816600" cy="816600"/>
          </a:xfrm>
          <a:prstGeom prst="rect">
            <a:avLst/>
          </a:prstGeom>
          <a:noFill/>
          <a:ln>
            <a:noFill/>
          </a:ln>
        </p:spPr>
      </p:pic>
      <p:pic>
        <p:nvPicPr>
          <p:cNvPr id="59" name="Google Shape;59;p13"/>
          <p:cNvPicPr preferRelativeResize="0"/>
          <p:nvPr/>
        </p:nvPicPr>
        <p:blipFill rotWithShape="1">
          <a:blip r:embed="rId11">
            <a:alphaModFix/>
          </a:blip>
          <a:srcRect/>
          <a:stretch/>
        </p:blipFill>
        <p:spPr>
          <a:xfrm>
            <a:off x="5876985" y="4373688"/>
            <a:ext cx="1765800" cy="720600"/>
          </a:xfrm>
          <a:prstGeom prst="rect">
            <a:avLst/>
          </a:prstGeom>
          <a:noFill/>
          <a:ln>
            <a:noFill/>
          </a:ln>
        </p:spPr>
      </p:pic>
      <p:pic>
        <p:nvPicPr>
          <p:cNvPr id="60" name="Google Shape;60;p13"/>
          <p:cNvPicPr preferRelativeResize="0"/>
          <p:nvPr/>
        </p:nvPicPr>
        <p:blipFill rotWithShape="1">
          <a:blip r:embed="rId12">
            <a:alphaModFix/>
          </a:blip>
          <a:srcRect/>
          <a:stretch/>
        </p:blipFill>
        <p:spPr>
          <a:xfrm>
            <a:off x="7732679" y="4348162"/>
            <a:ext cx="1307400" cy="771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
        <p:cNvGrpSpPr/>
        <p:nvPr/>
      </p:nvGrpSpPr>
      <p:grpSpPr>
        <a:xfrm>
          <a:off x="0" y="0"/>
          <a:ext cx="0" cy="0"/>
          <a:chOff x="0" y="0"/>
          <a:chExt cx="0" cy="0"/>
        </a:xfrm>
      </p:grpSpPr>
      <p:pic>
        <p:nvPicPr>
          <p:cNvPr id="99" name="Google Shape;99;p19"/>
          <p:cNvPicPr preferRelativeResize="0"/>
          <p:nvPr/>
        </p:nvPicPr>
        <p:blipFill rotWithShape="1">
          <a:blip r:embed="rId4">
            <a:alphaModFix/>
          </a:blip>
          <a:srcRect/>
          <a:stretch/>
        </p:blipFill>
        <p:spPr>
          <a:xfrm rot="-5400000">
            <a:off x="2000250" y="-2000248"/>
            <a:ext cx="5143500" cy="9144000"/>
          </a:xfrm>
          <a:prstGeom prst="rect">
            <a:avLst/>
          </a:prstGeom>
          <a:noFill/>
          <a:ln>
            <a:noFill/>
          </a:ln>
        </p:spPr>
      </p:pic>
      <p:sp>
        <p:nvSpPr>
          <p:cNvPr id="100" name="Google Shape;100;p19"/>
          <p:cNvSpPr/>
          <p:nvPr/>
        </p:nvSpPr>
        <p:spPr>
          <a:xfrm>
            <a:off x="0" y="4324350"/>
            <a:ext cx="9144000" cy="819000"/>
          </a:xfrm>
          <a:prstGeom prst="rect">
            <a:avLst/>
          </a:prstGeom>
          <a:solidFill>
            <a:schemeClr val="lt1"/>
          </a:solidFill>
          <a:ln w="12700" cap="flat" cmpd="sng">
            <a:solidFill>
              <a:schemeClr val="l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pic>
        <p:nvPicPr>
          <p:cNvPr id="101" name="Google Shape;101;p19"/>
          <p:cNvPicPr preferRelativeResize="0"/>
          <p:nvPr/>
        </p:nvPicPr>
        <p:blipFill rotWithShape="1">
          <a:blip r:embed="rId5">
            <a:alphaModFix/>
          </a:blip>
          <a:srcRect/>
          <a:stretch/>
        </p:blipFill>
        <p:spPr>
          <a:xfrm>
            <a:off x="5905500" y="188385"/>
            <a:ext cx="2914799" cy="1235700"/>
          </a:xfrm>
          <a:prstGeom prst="rect">
            <a:avLst/>
          </a:prstGeom>
          <a:noFill/>
          <a:ln>
            <a:noFill/>
          </a:ln>
        </p:spPr>
      </p:pic>
      <p:pic>
        <p:nvPicPr>
          <p:cNvPr id="102" name="Google Shape;102;p19"/>
          <p:cNvPicPr preferRelativeResize="0"/>
          <p:nvPr/>
        </p:nvPicPr>
        <p:blipFill rotWithShape="1">
          <a:blip r:embed="rId6">
            <a:alphaModFix/>
          </a:blip>
          <a:srcRect/>
          <a:stretch/>
        </p:blipFill>
        <p:spPr>
          <a:xfrm>
            <a:off x="150351" y="4411347"/>
            <a:ext cx="1344900" cy="645300"/>
          </a:xfrm>
          <a:prstGeom prst="rect">
            <a:avLst/>
          </a:prstGeom>
          <a:noFill/>
          <a:ln>
            <a:noFill/>
          </a:ln>
        </p:spPr>
      </p:pic>
      <p:pic>
        <p:nvPicPr>
          <p:cNvPr id="103" name="Google Shape;103;p19"/>
          <p:cNvPicPr preferRelativeResize="0"/>
          <p:nvPr/>
        </p:nvPicPr>
        <p:blipFill rotWithShape="1">
          <a:blip r:embed="rId7">
            <a:alphaModFix/>
          </a:blip>
          <a:srcRect/>
          <a:stretch/>
        </p:blipFill>
        <p:spPr>
          <a:xfrm>
            <a:off x="1664613" y="4388019"/>
            <a:ext cx="985800" cy="691800"/>
          </a:xfrm>
          <a:prstGeom prst="rect">
            <a:avLst/>
          </a:prstGeom>
          <a:noFill/>
          <a:ln>
            <a:noFill/>
          </a:ln>
        </p:spPr>
      </p:pic>
      <p:pic>
        <p:nvPicPr>
          <p:cNvPr id="104" name="Google Shape;104;p19"/>
          <p:cNvPicPr preferRelativeResize="0"/>
          <p:nvPr/>
        </p:nvPicPr>
        <p:blipFill rotWithShape="1">
          <a:blip r:embed="rId8">
            <a:alphaModFix/>
          </a:blip>
          <a:srcRect/>
          <a:stretch/>
        </p:blipFill>
        <p:spPr>
          <a:xfrm>
            <a:off x="2774091" y="4425713"/>
            <a:ext cx="895800" cy="593700"/>
          </a:xfrm>
          <a:prstGeom prst="rect">
            <a:avLst/>
          </a:prstGeom>
          <a:noFill/>
          <a:ln>
            <a:noFill/>
          </a:ln>
        </p:spPr>
      </p:pic>
      <p:pic>
        <p:nvPicPr>
          <p:cNvPr id="105" name="Google Shape;105;p19"/>
          <p:cNvPicPr preferRelativeResize="0"/>
          <p:nvPr/>
        </p:nvPicPr>
        <p:blipFill rotWithShape="1">
          <a:blip r:embed="rId9">
            <a:alphaModFix/>
          </a:blip>
          <a:srcRect/>
          <a:stretch/>
        </p:blipFill>
        <p:spPr>
          <a:xfrm>
            <a:off x="3836303" y="4386725"/>
            <a:ext cx="1083600" cy="675900"/>
          </a:xfrm>
          <a:prstGeom prst="rect">
            <a:avLst/>
          </a:prstGeom>
          <a:noFill/>
          <a:ln>
            <a:noFill/>
          </a:ln>
        </p:spPr>
      </p:pic>
      <p:pic>
        <p:nvPicPr>
          <p:cNvPr id="106" name="Google Shape;106;p19"/>
          <p:cNvPicPr preferRelativeResize="0"/>
          <p:nvPr/>
        </p:nvPicPr>
        <p:blipFill rotWithShape="1">
          <a:blip r:embed="rId10">
            <a:alphaModFix/>
          </a:blip>
          <a:srcRect/>
          <a:stretch/>
        </p:blipFill>
        <p:spPr>
          <a:xfrm>
            <a:off x="5005991" y="4326841"/>
            <a:ext cx="816600" cy="816600"/>
          </a:xfrm>
          <a:prstGeom prst="rect">
            <a:avLst/>
          </a:prstGeom>
          <a:noFill/>
          <a:ln>
            <a:noFill/>
          </a:ln>
        </p:spPr>
      </p:pic>
      <p:pic>
        <p:nvPicPr>
          <p:cNvPr id="107" name="Google Shape;107;p19"/>
          <p:cNvPicPr preferRelativeResize="0"/>
          <p:nvPr/>
        </p:nvPicPr>
        <p:blipFill rotWithShape="1">
          <a:blip r:embed="rId11">
            <a:alphaModFix/>
          </a:blip>
          <a:srcRect/>
          <a:stretch/>
        </p:blipFill>
        <p:spPr>
          <a:xfrm>
            <a:off x="5876984" y="4373687"/>
            <a:ext cx="1765799" cy="720600"/>
          </a:xfrm>
          <a:prstGeom prst="rect">
            <a:avLst/>
          </a:prstGeom>
          <a:noFill/>
          <a:ln>
            <a:noFill/>
          </a:ln>
        </p:spPr>
      </p:pic>
      <p:pic>
        <p:nvPicPr>
          <p:cNvPr id="108" name="Google Shape;108;p19"/>
          <p:cNvPicPr preferRelativeResize="0"/>
          <p:nvPr/>
        </p:nvPicPr>
        <p:blipFill rotWithShape="1">
          <a:blip r:embed="rId12">
            <a:alphaModFix/>
          </a:blip>
          <a:srcRect/>
          <a:stretch/>
        </p:blipFill>
        <p:spPr>
          <a:xfrm>
            <a:off x="7732679" y="4348161"/>
            <a:ext cx="1307400" cy="771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3" r:id="rId1"/>
    <p:sldLayoutId id="214748366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notesSlide" Target="../notesSlides/notesSlide10.xml"/><Relationship Id="rId5" Type="http://schemas.openxmlformats.org/officeDocument/2006/relationships/image" Target="../media/image21.png"/><Relationship Id="rId1" Type="http://schemas.microsoft.com/office/2007/relationships/media" Target="../media/media1.mp4"/><Relationship Id="rId2" Type="http://schemas.openxmlformats.org/officeDocument/2006/relationships/video" Target="../media/media1.mp4"/></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s://esgf.nci.org.au/" TargetMode="External"/><Relationship Id="rId4" Type="http://schemas.openxmlformats.org/officeDocument/2006/relationships/image" Target="../media/image24.png"/><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notesSlide" Target="../notesSlides/notesSlide14.xml"/><Relationship Id="rId5" Type="http://schemas.openxmlformats.org/officeDocument/2006/relationships/image" Target="../media/image25.png"/><Relationship Id="rId1" Type="http://schemas.microsoft.com/office/2007/relationships/media" Target="../media/media2.mp4"/><Relationship Id="rId2" Type="http://schemas.openxmlformats.org/officeDocument/2006/relationships/video" Target="../media/media2.mp4"/></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hyperlink" Target="https://clef.readthedocs.io/en/latest/gettingstarted.html" TargetMode="External"/><Relationship Id="rId4" Type="http://schemas.openxmlformats.org/officeDocument/2006/relationships/image" Target="../media/image26.png"/><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image" Target="../media/image28.png"/><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hyperlink" Target="mailto:help@nci.org.au"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hyperlink" Target="https://climateextremes.org.au/cms-training-clef-discovering-cmip6/" TargetMode="External"/><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31.png"/></Relationships>
</file>

<file path=ppt/slides/_rels/slide23.xml.rels><?xml version="1.0" encoding="UTF-8" standalone="yes"?>
<Relationships xmlns="http://schemas.openxmlformats.org/package/2006/relationships"><Relationship Id="rId3" Type="http://schemas.openxmlformats.org/officeDocument/2006/relationships/hyperlink" Target="mailto:help@nci.org.au" TargetMode="External"/><Relationship Id="rId4" Type="http://schemas.openxmlformats.org/officeDocument/2006/relationships/image" Target="../media/image32.png"/><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hyperlink" Target="https://geonetwork.nci.org.au"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eonetwork.nci.org.au/" TargetMode="External"/><Relationship Id="rId4" Type="http://schemas.openxmlformats.org/officeDocument/2006/relationships/image" Target="../media/image18.png"/><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opus.nci.org.au/display/CMIP/CMIP+Community+Home" TargetMode="External"/><Relationship Id="rId4" Type="http://schemas.openxmlformats.org/officeDocument/2006/relationships/image" Target="../media/image19.png"/><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ctrTitle"/>
          </p:nvPr>
        </p:nvSpPr>
        <p:spPr>
          <a:xfrm>
            <a:off x="311700" y="1840925"/>
            <a:ext cx="8520600" cy="792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FFFFFF"/>
              </a:buClr>
              <a:buSzPts val="4000"/>
              <a:buFont typeface="Calibri"/>
              <a:buNone/>
            </a:pPr>
            <a:r>
              <a:rPr lang="en" sz="3400" dirty="0">
                <a:latin typeface="Calibri"/>
                <a:ea typeface="Calibri"/>
                <a:cs typeface="Calibri"/>
                <a:sym typeface="Calibri"/>
              </a:rPr>
              <a:t>How to Search for Data</a:t>
            </a:r>
            <a:endParaRPr sz="3400" b="0" i="0" u="none" strike="noStrike" cap="none" dirty="0">
              <a:solidFill>
                <a:srgbClr val="FFFFFF"/>
              </a:solidFill>
              <a:latin typeface="Arial"/>
              <a:ea typeface="Arial"/>
              <a:cs typeface="Arial"/>
              <a:sym typeface="Arial"/>
            </a:endParaRPr>
          </a:p>
        </p:txBody>
      </p:sp>
      <p:sp>
        <p:nvSpPr>
          <p:cNvPr id="129" name="Google Shape;129;p22"/>
          <p:cNvSpPr txBox="1">
            <a:spLocks noGrp="1"/>
          </p:cNvSpPr>
          <p:nvPr>
            <p:ph type="subTitle" idx="1"/>
          </p:nvPr>
        </p:nvSpPr>
        <p:spPr>
          <a:xfrm>
            <a:off x="311700" y="2986525"/>
            <a:ext cx="8520600" cy="792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 sz="1800" dirty="0"/>
              <a:t>Kate Snow &amp; </a:t>
            </a:r>
            <a:r>
              <a:rPr lang="en" sz="1800" dirty="0" err="1"/>
              <a:t>Jingbo</a:t>
            </a:r>
            <a:r>
              <a:rPr lang="en" sz="1800" dirty="0"/>
              <a:t> Wang</a:t>
            </a:r>
            <a:endParaRPr sz="1800" b="0" i="0" u="none" strike="noStrike" cap="none" dirty="0">
              <a:solidFill>
                <a:srgbClr val="FFFFFF"/>
              </a:solidFill>
              <a:latin typeface="Arial"/>
              <a:ea typeface="Arial"/>
              <a:cs typeface="Arial"/>
              <a:sym typeface="Arial"/>
            </a:endParaRPr>
          </a:p>
        </p:txBody>
      </p:sp>
      <p:sp>
        <p:nvSpPr>
          <p:cNvPr id="130" name="Google Shape;130;p22"/>
          <p:cNvSpPr txBox="1"/>
          <p:nvPr/>
        </p:nvSpPr>
        <p:spPr>
          <a:xfrm>
            <a:off x="162950" y="134200"/>
            <a:ext cx="4469700" cy="910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1400"/>
              <a:buFont typeface="Arial"/>
              <a:buNone/>
            </a:pPr>
            <a:r>
              <a:rPr lang="en" dirty="0">
                <a:solidFill>
                  <a:srgbClr val="FFFFFF"/>
                </a:solidFill>
              </a:rPr>
              <a:t>2019 </a:t>
            </a:r>
            <a:r>
              <a:rPr lang="en">
                <a:solidFill>
                  <a:srgbClr val="FFFFFF"/>
                </a:solidFill>
              </a:rPr>
              <a:t>AMOS Darwin</a:t>
            </a:r>
            <a:endParaRPr sz="1400" b="0" i="0" u="none" strike="noStrike" cap="none" dirty="0">
              <a:solidFill>
                <a:srgbClr val="FFFF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Demo</a:t>
            </a:r>
            <a:endParaRPr dirty="0"/>
          </a:p>
        </p:txBody>
      </p:sp>
      <p:pic>
        <p:nvPicPr>
          <p:cNvPr id="2" name="Table_Search">
            <a:hlinkClick r:id="" action="ppaction://media"/>
            <a:extLst>
              <a:ext uri="{FF2B5EF4-FFF2-40B4-BE49-F238E27FC236}">
                <a16:creationId xmlns:a16="http://schemas.microsoft.com/office/drawing/2014/main" xmlns="" id="{BD3F61B0-7673-C540-B595-B136AC03C2B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1168" t="10991" r="11719"/>
          <a:stretch/>
        </p:blipFill>
        <p:spPr>
          <a:xfrm>
            <a:off x="3525894" y="792262"/>
            <a:ext cx="5481481" cy="3558975"/>
          </a:xfrm>
          <a:prstGeom prst="rect">
            <a:avLst/>
          </a:prstGeom>
        </p:spPr>
      </p:pic>
      <p:sp>
        <p:nvSpPr>
          <p:cNvPr id="6" name="Google Shape;610;p82">
            <a:extLst>
              <a:ext uri="{FF2B5EF4-FFF2-40B4-BE49-F238E27FC236}">
                <a16:creationId xmlns:a16="http://schemas.microsoft.com/office/drawing/2014/main" xmlns="" id="{BEAFC0C4-8817-0647-B42F-E7E9D8B55F5D}"/>
              </a:ext>
            </a:extLst>
          </p:cNvPr>
          <p:cNvSpPr txBox="1"/>
          <p:nvPr/>
        </p:nvSpPr>
        <p:spPr>
          <a:xfrm>
            <a:off x="136625" y="1337974"/>
            <a:ext cx="3389269" cy="2675226"/>
          </a:xfrm>
          <a:prstGeom prst="rect">
            <a:avLst/>
          </a:prstGeom>
          <a:noFill/>
          <a:ln>
            <a:noFill/>
          </a:ln>
        </p:spPr>
        <p:txBody>
          <a:bodyPr spcFirstLastPara="1" wrap="square" lIns="91425" tIns="91425" rIns="91425" bIns="91425" anchor="t" anchorCtr="0">
            <a:noAutofit/>
          </a:bodyPr>
          <a:lstStyle/>
          <a:p>
            <a:pPr marL="342900" lvl="0" indent="-342900">
              <a:buSzPts val="1400"/>
              <a:buFont typeface="Arial" panose="020B0604020202020204" pitchFamily="34" charset="0"/>
              <a:buChar char="•"/>
            </a:pPr>
            <a:r>
              <a:rPr lang="en-AU" sz="2000" dirty="0">
                <a:solidFill>
                  <a:schemeClr val="tx1"/>
                </a:solidFill>
              </a:rPr>
              <a:t>Table is updated weekly</a:t>
            </a:r>
          </a:p>
          <a:p>
            <a:pPr marL="342900" lvl="0" indent="-342900">
              <a:buSzPts val="1400"/>
              <a:buFont typeface="Arial" panose="020B0604020202020204" pitchFamily="34" charset="0"/>
              <a:buChar char="•"/>
            </a:pPr>
            <a:endParaRPr lang="en-AU" sz="2000" dirty="0">
              <a:solidFill>
                <a:schemeClr val="tx1"/>
              </a:solidFill>
            </a:endParaRPr>
          </a:p>
          <a:p>
            <a:pPr marL="342900" lvl="0" indent="-342900">
              <a:buSzPts val="1400"/>
              <a:buFont typeface="Arial" panose="020B0604020202020204" pitchFamily="34" charset="0"/>
              <a:buChar char="•"/>
            </a:pPr>
            <a:r>
              <a:rPr lang="en-AU" sz="2000" dirty="0">
                <a:solidFill>
                  <a:schemeClr val="tx1"/>
                </a:solidFill>
              </a:rPr>
              <a:t>Includes download status and priority</a:t>
            </a:r>
          </a:p>
          <a:p>
            <a:pPr marL="342900" lvl="0" indent="-342900">
              <a:buSzPts val="1400"/>
              <a:buFont typeface="Arial" panose="020B0604020202020204" pitchFamily="34" charset="0"/>
              <a:buChar char="•"/>
            </a:pPr>
            <a:endParaRPr lang="en-AU" sz="2000" dirty="0">
              <a:solidFill>
                <a:schemeClr val="tx1"/>
              </a:solidFill>
            </a:endParaRPr>
          </a:p>
          <a:p>
            <a:pPr marL="342900" lvl="0" indent="-342900">
              <a:buSzPts val="1400"/>
              <a:buFont typeface="Arial" panose="020B0604020202020204" pitchFamily="34" charset="0"/>
              <a:buChar char="•"/>
            </a:pPr>
            <a:r>
              <a:rPr lang="en-AU" sz="2000" dirty="0">
                <a:solidFill>
                  <a:schemeClr val="tx1"/>
                </a:solidFill>
              </a:rPr>
              <a:t>Relies on attribute search (more on CMIP  attributes later).</a:t>
            </a:r>
          </a:p>
        </p:txBody>
      </p:sp>
    </p:spTree>
    <p:extLst>
      <p:ext uri="{BB962C8B-B14F-4D97-AF65-F5344CB8AC3E}">
        <p14:creationId xmlns:p14="http://schemas.microsoft.com/office/powerpoint/2010/main" val="2561359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chemeClr val="tx1"/>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40938911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sp>
        <p:nvSpPr>
          <p:cNvPr id="610" name="Google Shape;610;p82"/>
          <p:cNvSpPr txBox="1"/>
          <p:nvPr/>
        </p:nvSpPr>
        <p:spPr>
          <a:xfrm>
            <a:off x="101600" y="949636"/>
            <a:ext cx="3903241" cy="3330263"/>
          </a:xfrm>
          <a:prstGeom prst="rect">
            <a:avLst/>
          </a:prstGeom>
          <a:noFill/>
          <a:ln>
            <a:noFill/>
          </a:ln>
        </p:spPr>
        <p:txBody>
          <a:bodyPr spcFirstLastPara="1" wrap="square" lIns="91425" tIns="91425" rIns="91425" bIns="91425" anchor="t" anchorCtr="0">
            <a:noAutofit/>
          </a:bodyPr>
          <a:lstStyle/>
          <a:p>
            <a:pPr marL="285750" lvl="0" indent="-285750">
              <a:buSzPts val="1400"/>
              <a:buFont typeface="Arial" panose="020B0604020202020204" pitchFamily="34" charset="0"/>
              <a:buChar char="•"/>
            </a:pPr>
            <a:r>
              <a:rPr lang="en-AU" sz="2000" dirty="0"/>
              <a:t>CMIP data is distributed via the Earth System Grid Federation (ESGF): a collaboration of internationally distributed data nodes. </a:t>
            </a:r>
          </a:p>
          <a:p>
            <a:pPr marL="285750" lvl="0" indent="-285750">
              <a:buSzPts val="1400"/>
              <a:buFont typeface="Arial" panose="020B0604020202020204" pitchFamily="34" charset="0"/>
              <a:buChar char="•"/>
            </a:pPr>
            <a:r>
              <a:rPr lang="en-AU" sz="2000" dirty="0"/>
              <a:t>NCI manages the ESGF Tier 1 data repository that serves the Australian climate science community.</a:t>
            </a:r>
          </a:p>
          <a:p>
            <a:pPr lvl="0">
              <a:buSzPts val="1400"/>
            </a:pPr>
            <a:endParaRPr dirty="0">
              <a:solidFill>
                <a:schemeClr val="tx1"/>
              </a:solidFill>
            </a:endParaRPr>
          </a:p>
        </p:txBody>
      </p:sp>
      <p:pic>
        <p:nvPicPr>
          <p:cNvPr id="1026" name="Picture 2" descr="Image result for esgf nci">
            <a:extLst>
              <a:ext uri="{FF2B5EF4-FFF2-40B4-BE49-F238E27FC236}">
                <a16:creationId xmlns:a16="http://schemas.microsoft.com/office/drawing/2014/main" xmlns="" id="{8FB6D2B0-5FE2-2B43-9029-219D22D9A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9600" y="2172438"/>
            <a:ext cx="4178300" cy="21029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esgf">
            <a:extLst>
              <a:ext uri="{FF2B5EF4-FFF2-40B4-BE49-F238E27FC236}">
                <a16:creationId xmlns:a16="http://schemas.microsoft.com/office/drawing/2014/main" xmlns="" id="{E02912FD-96EC-E44B-8EFE-0885379A5B5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445" t="27408" r="13147" b="37531"/>
          <a:stretch/>
        </p:blipFill>
        <p:spPr bwMode="auto">
          <a:xfrm>
            <a:off x="5204829" y="896935"/>
            <a:ext cx="2607841" cy="9470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09177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sp>
        <p:nvSpPr>
          <p:cNvPr id="610" name="Google Shape;610;p82"/>
          <p:cNvSpPr txBox="1"/>
          <p:nvPr/>
        </p:nvSpPr>
        <p:spPr>
          <a:xfrm>
            <a:off x="101600" y="949637"/>
            <a:ext cx="3670541" cy="2704546"/>
          </a:xfrm>
          <a:prstGeom prst="rect">
            <a:avLst/>
          </a:prstGeom>
          <a:noFill/>
          <a:ln>
            <a:noFill/>
          </a:ln>
        </p:spPr>
        <p:txBody>
          <a:bodyPr spcFirstLastPara="1" wrap="square" lIns="91425" tIns="91425" rIns="91425" bIns="91425" anchor="t" anchorCtr="0">
            <a:noAutofit/>
          </a:bodyPr>
          <a:lstStyle/>
          <a:p>
            <a:pPr marL="285750" lvl="0" indent="-285750">
              <a:buSzPts val="1400"/>
              <a:buFont typeface="Arial" panose="020B0604020202020204" pitchFamily="34" charset="0"/>
              <a:buChar char="•"/>
            </a:pPr>
            <a:r>
              <a:rPr lang="en-AU" sz="2000" dirty="0">
                <a:solidFill>
                  <a:schemeClr val="tx1"/>
                </a:solidFill>
              </a:rPr>
              <a:t>Data published via ESGF can be searched from the node sites.</a:t>
            </a:r>
          </a:p>
          <a:p>
            <a:pPr marL="285750" lvl="0" indent="-285750">
              <a:buSzPts val="1400"/>
              <a:buFont typeface="Arial" panose="020B0604020202020204" pitchFamily="34" charset="0"/>
              <a:buChar char="•"/>
            </a:pPr>
            <a:endParaRPr lang="en-AU" sz="2000" dirty="0">
              <a:solidFill>
                <a:schemeClr val="tx1"/>
              </a:solidFill>
            </a:endParaRPr>
          </a:p>
          <a:p>
            <a:pPr marL="285750" indent="-285750">
              <a:buSzPts val="1400"/>
              <a:buFont typeface="Arial" panose="020B0604020202020204" pitchFamily="34" charset="0"/>
              <a:buChar char="•"/>
            </a:pPr>
            <a:r>
              <a:rPr lang="en-AU" sz="2000" i="1" dirty="0">
                <a:hlinkClick r:id="rId3"/>
              </a:rPr>
              <a:t>https://esgf.nci.org.au/</a:t>
            </a:r>
            <a:endParaRPr lang="en-AU" sz="2000" i="1" dirty="0"/>
          </a:p>
          <a:p>
            <a:pPr marL="285750" indent="-285750">
              <a:buSzPts val="1400"/>
              <a:buFont typeface="Arial" panose="020B0604020202020204" pitchFamily="34" charset="0"/>
              <a:buChar char="•"/>
            </a:pPr>
            <a:endParaRPr lang="en-AU" sz="2000" dirty="0">
              <a:solidFill>
                <a:schemeClr val="tx1"/>
              </a:solidFill>
            </a:endParaRPr>
          </a:p>
          <a:p>
            <a:pPr marL="285750" lvl="0" indent="-285750">
              <a:buSzPts val="1400"/>
              <a:buFont typeface="Arial" panose="020B0604020202020204" pitchFamily="34" charset="0"/>
              <a:buChar char="•"/>
            </a:pPr>
            <a:r>
              <a:rPr lang="en-AU" sz="2000" dirty="0">
                <a:solidFill>
                  <a:schemeClr val="tx1"/>
                </a:solidFill>
              </a:rPr>
              <a:t>Or just Google search “NCI CMIP5/6 ESGF”</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xmlns="" id="{BC032A07-616B-214F-8AEE-007497E69948}"/>
              </a:ext>
            </a:extLst>
          </p:cNvPr>
          <p:cNvPicPr>
            <a:picLocks noChangeAspect="1"/>
          </p:cNvPicPr>
          <p:nvPr/>
        </p:nvPicPr>
        <p:blipFill rotWithShape="1">
          <a:blip r:embed="rId4"/>
          <a:srcRect l="15949" t="13052" r="22887" b="9986"/>
          <a:stretch/>
        </p:blipFill>
        <p:spPr>
          <a:xfrm>
            <a:off x="3772141" y="775504"/>
            <a:ext cx="5155240" cy="3648846"/>
          </a:xfrm>
          <a:prstGeom prst="rect">
            <a:avLst/>
          </a:prstGeom>
        </p:spPr>
      </p:pic>
      <p:sp>
        <p:nvSpPr>
          <p:cNvPr id="4" name="TextBox 3">
            <a:extLst>
              <a:ext uri="{FF2B5EF4-FFF2-40B4-BE49-F238E27FC236}">
                <a16:creationId xmlns:a16="http://schemas.microsoft.com/office/drawing/2014/main" xmlns="" id="{A17EC14F-5E95-9241-B35F-C77FB4C26710}"/>
              </a:ext>
            </a:extLst>
          </p:cNvPr>
          <p:cNvSpPr txBox="1"/>
          <p:nvPr/>
        </p:nvSpPr>
        <p:spPr>
          <a:xfrm>
            <a:off x="925975" y="3808071"/>
            <a:ext cx="2542684" cy="307777"/>
          </a:xfrm>
          <a:prstGeom prst="rect">
            <a:avLst/>
          </a:prstGeom>
          <a:noFill/>
          <a:ln>
            <a:solidFill>
              <a:srgbClr val="FF0000"/>
            </a:solidFill>
          </a:ln>
        </p:spPr>
        <p:txBody>
          <a:bodyPr wrap="none" rtlCol="0">
            <a:spAutoFit/>
          </a:bodyPr>
          <a:lstStyle/>
          <a:p>
            <a:r>
              <a:rPr lang="en-US" dirty="0"/>
              <a:t>Click to go to search interface</a:t>
            </a:r>
          </a:p>
        </p:txBody>
      </p:sp>
      <p:cxnSp>
        <p:nvCxnSpPr>
          <p:cNvPr id="6" name="Straight Arrow Connector 5">
            <a:extLst>
              <a:ext uri="{FF2B5EF4-FFF2-40B4-BE49-F238E27FC236}">
                <a16:creationId xmlns:a16="http://schemas.microsoft.com/office/drawing/2014/main" xmlns="" id="{12015C60-F654-C140-80A5-CCC4EB54B797}"/>
              </a:ext>
            </a:extLst>
          </p:cNvPr>
          <p:cNvCxnSpPr>
            <a:cxnSpLocks/>
            <a:stCxn id="4" idx="3"/>
          </p:cNvCxnSpPr>
          <p:nvPr/>
        </p:nvCxnSpPr>
        <p:spPr>
          <a:xfrm flipV="1">
            <a:off x="3468659" y="3090441"/>
            <a:ext cx="1936718" cy="871519"/>
          </a:xfrm>
          <a:prstGeom prst="straightConnector1">
            <a:avLst/>
          </a:prstGeom>
          <a:ln w="1905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7517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NCI ESGF Site</a:t>
            </a:r>
            <a:endParaRPr dirty="0"/>
          </a:p>
        </p:txBody>
      </p:sp>
      <p:pic>
        <p:nvPicPr>
          <p:cNvPr id="2" name="ESGF_node">
            <a:hlinkClick r:id="" action="ppaction://media"/>
            <a:extLst>
              <a:ext uri="{FF2B5EF4-FFF2-40B4-BE49-F238E27FC236}">
                <a16:creationId xmlns:a16="http://schemas.microsoft.com/office/drawing/2014/main" xmlns="" id="{D39D32D6-85A8-5E45-9D47-1A53323864D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8978" t="6444" r="10088"/>
          <a:stretch/>
        </p:blipFill>
        <p:spPr>
          <a:xfrm>
            <a:off x="3537808" y="827186"/>
            <a:ext cx="5532120" cy="3597163"/>
          </a:xfrm>
          <a:prstGeom prst="rect">
            <a:avLst/>
          </a:prstGeom>
        </p:spPr>
      </p:pic>
      <p:sp>
        <p:nvSpPr>
          <p:cNvPr id="11" name="Google Shape;610;p82">
            <a:extLst>
              <a:ext uri="{FF2B5EF4-FFF2-40B4-BE49-F238E27FC236}">
                <a16:creationId xmlns:a16="http://schemas.microsoft.com/office/drawing/2014/main" xmlns="" id="{4209E175-BD16-4841-BDD7-35DEDA7FD7A7}"/>
              </a:ext>
            </a:extLst>
          </p:cNvPr>
          <p:cNvSpPr txBox="1"/>
          <p:nvPr/>
        </p:nvSpPr>
        <p:spPr>
          <a:xfrm>
            <a:off x="74072" y="723376"/>
            <a:ext cx="3638392" cy="3793759"/>
          </a:xfrm>
          <a:prstGeom prst="rect">
            <a:avLst/>
          </a:prstGeom>
          <a:noFill/>
          <a:ln>
            <a:noFill/>
          </a:ln>
        </p:spPr>
        <p:txBody>
          <a:bodyPr spcFirstLastPara="1" wrap="square" lIns="91425" tIns="91425" rIns="91425" bIns="91425" anchor="t" anchorCtr="0">
            <a:noAutofit/>
          </a:bodyPr>
          <a:lstStyle/>
          <a:p>
            <a:pPr lvl="0">
              <a:buSzPts val="1400"/>
            </a:pPr>
            <a:r>
              <a:rPr lang="en-AU" sz="2000" dirty="0"/>
              <a:t>Keyword Search</a:t>
            </a:r>
          </a:p>
          <a:p>
            <a:pPr lvl="0">
              <a:buSzPts val="1400"/>
            </a:pPr>
            <a:endParaRPr lang="en-AU" sz="2000" dirty="0"/>
          </a:p>
          <a:p>
            <a:pPr lvl="0">
              <a:buSzPts val="1400"/>
            </a:pPr>
            <a:r>
              <a:rPr lang="en-AU" sz="2000" dirty="0">
                <a:solidFill>
                  <a:schemeClr val="tx1"/>
                </a:solidFill>
              </a:rPr>
              <a:t>Attribute search on LHS tabs</a:t>
            </a:r>
          </a:p>
          <a:p>
            <a:pPr lvl="0">
              <a:buSzPts val="1400"/>
            </a:pPr>
            <a:endParaRPr lang="en-AU" sz="2000" dirty="0">
              <a:solidFill>
                <a:schemeClr val="tx1"/>
              </a:solidFill>
            </a:endParaRPr>
          </a:p>
          <a:p>
            <a:pPr lvl="0">
              <a:buSzPts val="1400"/>
            </a:pPr>
            <a:r>
              <a:rPr lang="en-AU" sz="2000" dirty="0">
                <a:solidFill>
                  <a:schemeClr val="tx1"/>
                </a:solidFill>
              </a:rPr>
              <a:t>Search particular node publications/replicas</a:t>
            </a:r>
          </a:p>
          <a:p>
            <a:pPr lvl="0">
              <a:buSzPts val="1400"/>
            </a:pPr>
            <a:endParaRPr lang="en-AU" sz="2000" dirty="0">
              <a:solidFill>
                <a:schemeClr val="tx1"/>
              </a:solidFill>
            </a:endParaRPr>
          </a:p>
          <a:p>
            <a:pPr lvl="0">
              <a:buSzPts val="1400"/>
            </a:pPr>
            <a:r>
              <a:rPr lang="en-AU" sz="2000" dirty="0">
                <a:solidFill>
                  <a:schemeClr val="tx1"/>
                </a:solidFill>
              </a:rPr>
              <a:t>View metadata/THREDDS catalogue</a:t>
            </a:r>
          </a:p>
          <a:p>
            <a:pPr lvl="0">
              <a:buSzPts val="1400"/>
            </a:pPr>
            <a:endParaRPr lang="en-AU" sz="2000" dirty="0">
              <a:solidFill>
                <a:schemeClr val="tx1"/>
              </a:solidFill>
            </a:endParaRPr>
          </a:p>
          <a:p>
            <a:pPr lvl="0">
              <a:buSzPts val="1400"/>
            </a:pPr>
            <a:r>
              <a:rPr lang="en-AU" sz="2000" dirty="0">
                <a:solidFill>
                  <a:schemeClr val="tx1"/>
                </a:solidFill>
              </a:rPr>
              <a:t>View retracted data under “Show All Versions”</a:t>
            </a:r>
          </a:p>
          <a:p>
            <a:pPr lvl="0">
              <a:buSzPts val="1400"/>
            </a:pPr>
            <a:endParaRPr dirty="0">
              <a:solidFill>
                <a:schemeClr val="tx1"/>
              </a:solidFill>
            </a:endParaRPr>
          </a:p>
        </p:txBody>
      </p:sp>
    </p:spTree>
    <p:extLst>
      <p:ext uri="{BB962C8B-B14F-4D97-AF65-F5344CB8AC3E}">
        <p14:creationId xmlns:p14="http://schemas.microsoft.com/office/powerpoint/2010/main" val="303225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1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chemeClr val="tx1"/>
                </a:solidFill>
              </a:rPr>
              <a:t>CleF</a:t>
            </a:r>
            <a:endParaRPr lang="en-AU" sz="2400" dirty="0">
              <a:solidFill>
                <a:schemeClr val="tx1"/>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10054788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a:t>
            </a:r>
            <a:endParaRPr dirty="0"/>
          </a:p>
        </p:txBody>
      </p:sp>
      <p:sp>
        <p:nvSpPr>
          <p:cNvPr id="610" name="Google Shape;610;p82"/>
          <p:cNvSpPr txBox="1"/>
          <p:nvPr/>
        </p:nvSpPr>
        <p:spPr>
          <a:xfrm>
            <a:off x="173736" y="1103724"/>
            <a:ext cx="4398263" cy="3248819"/>
          </a:xfrm>
          <a:prstGeom prst="rect">
            <a:avLst/>
          </a:prstGeom>
          <a:noFill/>
          <a:ln>
            <a:noFill/>
          </a:ln>
        </p:spPr>
        <p:txBody>
          <a:bodyPr spcFirstLastPara="1" wrap="square" lIns="91425" tIns="91425" rIns="91425" bIns="91425" anchor="t" anchorCtr="0">
            <a:noAutofit/>
          </a:bodyPr>
          <a:lstStyle/>
          <a:p>
            <a:pPr lvl="0">
              <a:buSzPts val="1400"/>
            </a:pPr>
            <a:r>
              <a:rPr lang="en-AU" sz="2000" dirty="0" err="1">
                <a:solidFill>
                  <a:schemeClr val="tx1"/>
                </a:solidFill>
              </a:rPr>
              <a:t>CleF</a:t>
            </a:r>
            <a:r>
              <a:rPr lang="en-AU" sz="2000" dirty="0">
                <a:solidFill>
                  <a:schemeClr val="tx1"/>
                </a:solidFill>
              </a:rPr>
              <a:t> is the Climate Finder tool developed by CLEX </a:t>
            </a:r>
            <a:r>
              <a:rPr lang="en-AU" sz="2000" dirty="0">
                <a:solidFill>
                  <a:schemeClr val="tx1"/>
                </a:solidFill>
                <a:hlinkClick r:id="rId3"/>
              </a:rPr>
              <a:t>https://clef.readthedocs.io/en/latest/gettingstarted.html</a:t>
            </a:r>
            <a:r>
              <a:rPr lang="en-AU" sz="2000" dirty="0">
                <a:solidFill>
                  <a:schemeClr val="tx1"/>
                </a:solidFill>
              </a:rPr>
              <a:t> </a:t>
            </a:r>
          </a:p>
          <a:p>
            <a:pPr lvl="0">
              <a:buSzPts val="1400"/>
            </a:pPr>
            <a:endParaRPr lang="en-AU" sz="2000" dirty="0">
              <a:solidFill>
                <a:schemeClr val="tx1"/>
              </a:solidFill>
            </a:endParaRPr>
          </a:p>
          <a:p>
            <a:pPr lvl="0">
              <a:buSzPts val="1400"/>
            </a:pPr>
            <a:r>
              <a:rPr lang="en-AU" sz="2000" dirty="0">
                <a:solidFill>
                  <a:schemeClr val="tx1"/>
                </a:solidFill>
              </a:rPr>
              <a:t>Be aware that </a:t>
            </a:r>
            <a:r>
              <a:rPr lang="en-AU" sz="2000" dirty="0" err="1">
                <a:solidFill>
                  <a:schemeClr val="tx1"/>
                </a:solidFill>
              </a:rPr>
              <a:t>CleF</a:t>
            </a:r>
            <a:r>
              <a:rPr lang="en-AU" sz="2000" dirty="0">
                <a:solidFill>
                  <a:schemeClr val="tx1"/>
                </a:solidFill>
              </a:rPr>
              <a:t> is a tool under active development and changes/updates may occur. </a:t>
            </a:r>
          </a:p>
          <a:p>
            <a:pPr lvl="0">
              <a:buSzPts val="1400"/>
            </a:pPr>
            <a:endParaRPr lang="en-AU" sz="2000" dirty="0">
              <a:solidFill>
                <a:schemeClr val="tx1"/>
              </a:solidFill>
            </a:endParaRPr>
          </a:p>
          <a:p>
            <a:pPr lvl="0">
              <a:buSzPts val="1400"/>
            </a:pPr>
            <a:r>
              <a:rPr lang="en-AU" sz="2000" dirty="0">
                <a:solidFill>
                  <a:schemeClr val="tx1"/>
                </a:solidFill>
              </a:rPr>
              <a:t>Example to follow. Load the module.</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xmlns="" id="{D8C71C67-5F44-5647-ACC1-4841D5DCAFE2}"/>
              </a:ext>
            </a:extLst>
          </p:cNvPr>
          <p:cNvPicPr>
            <a:picLocks noChangeAspect="1"/>
          </p:cNvPicPr>
          <p:nvPr/>
        </p:nvPicPr>
        <p:blipFill rotWithShape="1">
          <a:blip r:embed="rId4"/>
          <a:srcRect l="21393" t="11053" r="39681" b="13981"/>
          <a:stretch/>
        </p:blipFill>
        <p:spPr>
          <a:xfrm>
            <a:off x="4646591" y="722612"/>
            <a:ext cx="3559403" cy="3855826"/>
          </a:xfrm>
          <a:prstGeom prst="rect">
            <a:avLst/>
          </a:prstGeom>
        </p:spPr>
      </p:pic>
    </p:spTree>
    <p:extLst>
      <p:ext uri="{BB962C8B-B14F-4D97-AF65-F5344CB8AC3E}">
        <p14:creationId xmlns:p14="http://schemas.microsoft.com/office/powerpoint/2010/main" val="706223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Example</a:t>
            </a:r>
            <a:endParaRPr dirty="0"/>
          </a:p>
        </p:txBody>
      </p:sp>
      <p:pic>
        <p:nvPicPr>
          <p:cNvPr id="4" name="Picture 3">
            <a:extLst>
              <a:ext uri="{FF2B5EF4-FFF2-40B4-BE49-F238E27FC236}">
                <a16:creationId xmlns:a16="http://schemas.microsoft.com/office/drawing/2014/main" xmlns="" id="{31AE3731-C104-BB47-B24C-614C0FD7E4D1}"/>
              </a:ext>
            </a:extLst>
          </p:cNvPr>
          <p:cNvPicPr>
            <a:picLocks noChangeAspect="1"/>
          </p:cNvPicPr>
          <p:nvPr/>
        </p:nvPicPr>
        <p:blipFill rotWithShape="1">
          <a:blip r:embed="rId3"/>
          <a:srcRect l="33928" t="30338" r="32619" b="43704"/>
          <a:stretch/>
        </p:blipFill>
        <p:spPr>
          <a:xfrm>
            <a:off x="228600" y="2071193"/>
            <a:ext cx="3777343" cy="1648720"/>
          </a:xfrm>
          <a:prstGeom prst="rect">
            <a:avLst/>
          </a:prstGeom>
          <a:effectLst>
            <a:outerShdw blurRad="50800" dist="38100" dir="2700000" algn="tl" rotWithShape="0">
              <a:prstClr val="black">
                <a:alpha val="40000"/>
              </a:prstClr>
            </a:outerShdw>
          </a:effectLst>
        </p:spPr>
      </p:pic>
      <p:pic>
        <p:nvPicPr>
          <p:cNvPr id="6" name="Picture 5">
            <a:extLst>
              <a:ext uri="{FF2B5EF4-FFF2-40B4-BE49-F238E27FC236}">
                <a16:creationId xmlns:a16="http://schemas.microsoft.com/office/drawing/2014/main" xmlns="" id="{80F91380-2E19-0F4C-B280-27F5F4B8CBAE}"/>
              </a:ext>
            </a:extLst>
          </p:cNvPr>
          <p:cNvPicPr>
            <a:picLocks noChangeAspect="1"/>
          </p:cNvPicPr>
          <p:nvPr/>
        </p:nvPicPr>
        <p:blipFill rotWithShape="1">
          <a:blip r:embed="rId4"/>
          <a:srcRect l="33920" t="30265" r="22024" b="28042"/>
          <a:stretch/>
        </p:blipFill>
        <p:spPr>
          <a:xfrm>
            <a:off x="4216088" y="1705769"/>
            <a:ext cx="4791287" cy="2550545"/>
          </a:xfrm>
          <a:prstGeom prst="rect">
            <a:avLst/>
          </a:prstGeom>
          <a:effectLst>
            <a:outerShdw blurRad="50800" dist="38100" dir="2700000" algn="tl" rotWithShape="0">
              <a:prstClr val="black">
                <a:alpha val="40000"/>
              </a:prstClr>
            </a:outerShdw>
          </a:effectLst>
        </p:spPr>
      </p:pic>
      <p:sp>
        <p:nvSpPr>
          <p:cNvPr id="12" name="Google Shape;610;p82">
            <a:extLst>
              <a:ext uri="{FF2B5EF4-FFF2-40B4-BE49-F238E27FC236}">
                <a16:creationId xmlns:a16="http://schemas.microsoft.com/office/drawing/2014/main" xmlns="" id="{E3A059CD-A8E5-5143-AA08-6643FF2B6AEB}"/>
              </a:ext>
            </a:extLst>
          </p:cNvPr>
          <p:cNvSpPr txBox="1"/>
          <p:nvPr/>
        </p:nvSpPr>
        <p:spPr>
          <a:xfrm>
            <a:off x="480343" y="973209"/>
            <a:ext cx="7051199" cy="346650"/>
          </a:xfrm>
          <a:prstGeom prst="rect">
            <a:avLst/>
          </a:prstGeom>
          <a:noFill/>
          <a:ln>
            <a:noFill/>
          </a:ln>
        </p:spPr>
        <p:txBody>
          <a:bodyPr spcFirstLastPara="1" wrap="square" lIns="91425" tIns="91425" rIns="91425" bIns="91425" anchor="t" anchorCtr="0">
            <a:noAutofit/>
          </a:bodyPr>
          <a:lstStyle/>
          <a:p>
            <a:pPr lvl="0">
              <a:buSzPts val="1400"/>
            </a:pPr>
            <a:r>
              <a:rPr lang="en-AU" dirty="0">
                <a:solidFill>
                  <a:schemeClr val="tx1"/>
                </a:solidFill>
              </a:rPr>
              <a:t>Returning help messages to list usage and available commands/parameters.</a:t>
            </a:r>
          </a:p>
          <a:p>
            <a:pPr lvl="0">
              <a:buSzPts val="1400"/>
            </a:pPr>
            <a:endParaRPr dirty="0">
              <a:solidFill>
                <a:schemeClr val="tx1"/>
              </a:solidFill>
            </a:endParaRPr>
          </a:p>
        </p:txBody>
      </p:sp>
      <p:sp>
        <p:nvSpPr>
          <p:cNvPr id="7" name="Rectangle 6">
            <a:extLst>
              <a:ext uri="{FF2B5EF4-FFF2-40B4-BE49-F238E27FC236}">
                <a16:creationId xmlns:a16="http://schemas.microsoft.com/office/drawing/2014/main" xmlns="" id="{403479BE-134D-AF40-ABE0-CDE65C768865}"/>
              </a:ext>
            </a:extLst>
          </p:cNvPr>
          <p:cNvSpPr/>
          <p:nvPr/>
        </p:nvSpPr>
        <p:spPr>
          <a:xfrm>
            <a:off x="1709057" y="2155371"/>
            <a:ext cx="609600" cy="152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CBC1E143-8AC8-E746-9C96-1D9BFEF4A11F}"/>
              </a:ext>
            </a:extLst>
          </p:cNvPr>
          <p:cNvSpPr/>
          <p:nvPr/>
        </p:nvSpPr>
        <p:spPr>
          <a:xfrm>
            <a:off x="5649686" y="1807029"/>
            <a:ext cx="827314" cy="1524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56588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Example</a:t>
            </a:r>
            <a:endParaRPr dirty="0"/>
          </a:p>
        </p:txBody>
      </p:sp>
      <p:sp>
        <p:nvSpPr>
          <p:cNvPr id="12" name="Google Shape;610;p82">
            <a:extLst>
              <a:ext uri="{FF2B5EF4-FFF2-40B4-BE49-F238E27FC236}">
                <a16:creationId xmlns:a16="http://schemas.microsoft.com/office/drawing/2014/main" xmlns="" id="{E3A059CD-A8E5-5143-AA08-6643FF2B6AEB}"/>
              </a:ext>
            </a:extLst>
          </p:cNvPr>
          <p:cNvSpPr txBox="1"/>
          <p:nvPr/>
        </p:nvSpPr>
        <p:spPr>
          <a:xfrm>
            <a:off x="491229" y="780582"/>
            <a:ext cx="7051199" cy="346650"/>
          </a:xfrm>
          <a:prstGeom prst="rect">
            <a:avLst/>
          </a:prstGeom>
          <a:noFill/>
          <a:ln>
            <a:noFill/>
          </a:ln>
        </p:spPr>
        <p:txBody>
          <a:bodyPr spcFirstLastPara="1" wrap="square" lIns="91425" tIns="91425" rIns="91425" bIns="91425" anchor="t" anchorCtr="0">
            <a:noAutofit/>
          </a:bodyPr>
          <a:lstStyle/>
          <a:p>
            <a:pPr lvl="0">
              <a:buSzPts val="1400"/>
            </a:pPr>
            <a:r>
              <a:rPr lang="en-AU" dirty="0">
                <a:solidFill>
                  <a:schemeClr val="tx1"/>
                </a:solidFill>
              </a:rPr>
              <a:t>Searching for a specified dataset.</a:t>
            </a: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xmlns="" id="{3FFBEB70-A5B2-8747-90A3-396BD3800DFD}"/>
              </a:ext>
            </a:extLst>
          </p:cNvPr>
          <p:cNvPicPr>
            <a:picLocks noChangeAspect="1"/>
          </p:cNvPicPr>
          <p:nvPr/>
        </p:nvPicPr>
        <p:blipFill rotWithShape="1">
          <a:blip r:embed="rId3"/>
          <a:srcRect l="33929" t="30053" r="22887" b="28042"/>
          <a:stretch/>
        </p:blipFill>
        <p:spPr>
          <a:xfrm>
            <a:off x="1157270" y="1127233"/>
            <a:ext cx="6125273" cy="3343382"/>
          </a:xfrm>
          <a:prstGeom prst="rect">
            <a:avLst/>
          </a:prstGeom>
        </p:spPr>
      </p:pic>
      <p:sp>
        <p:nvSpPr>
          <p:cNvPr id="13" name="Rectangle 12">
            <a:extLst>
              <a:ext uri="{FF2B5EF4-FFF2-40B4-BE49-F238E27FC236}">
                <a16:creationId xmlns:a16="http://schemas.microsoft.com/office/drawing/2014/main" xmlns="" id="{BB8DC7EE-7048-F744-BA05-CE1026B07143}"/>
              </a:ext>
            </a:extLst>
          </p:cNvPr>
          <p:cNvSpPr/>
          <p:nvPr/>
        </p:nvSpPr>
        <p:spPr>
          <a:xfrm>
            <a:off x="3004457" y="1295398"/>
            <a:ext cx="4278086" cy="15240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58723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chemeClr val="tx1"/>
                </a:solidFill>
                <a:latin typeface="Arial"/>
                <a:ea typeface="Arial"/>
                <a:cs typeface="Arial"/>
                <a:sym typeface="Arial"/>
              </a:rPr>
              <a:t>Data Download Requests</a:t>
            </a:r>
            <a:endParaRPr sz="2400" dirty="0">
              <a:solidFill>
                <a:schemeClr val="tx1"/>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2813093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chemeClr val="tx1"/>
                </a:solidFill>
              </a:rPr>
              <a:t>Geonetwork</a:t>
            </a:r>
            <a:endParaRPr lang="en-AU" sz="2400" dirty="0">
              <a:solidFill>
                <a:schemeClr val="tx1"/>
              </a:solidFill>
            </a:endParaRPr>
          </a:p>
          <a:p>
            <a:pPr marL="0" indent="0">
              <a:lnSpc>
                <a:spcPct val="150000"/>
              </a:lnSpc>
              <a:spcBef>
                <a:spcPts val="300"/>
              </a:spcBef>
            </a:pPr>
            <a:r>
              <a:rPr lang="en-AU" sz="2400" dirty="0">
                <a:solidFill>
                  <a:srgbClr val="CCCCCC"/>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38561701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Data Download Request</a:t>
            </a:r>
            <a:endParaRPr dirty="0"/>
          </a:p>
        </p:txBody>
      </p:sp>
      <p:sp>
        <p:nvSpPr>
          <p:cNvPr id="12" name="Google Shape;610;p82">
            <a:extLst>
              <a:ext uri="{FF2B5EF4-FFF2-40B4-BE49-F238E27FC236}">
                <a16:creationId xmlns:a16="http://schemas.microsoft.com/office/drawing/2014/main" xmlns="" id="{E3A059CD-A8E5-5143-AA08-6643FF2B6AEB}"/>
              </a:ext>
            </a:extLst>
          </p:cNvPr>
          <p:cNvSpPr txBox="1"/>
          <p:nvPr/>
        </p:nvSpPr>
        <p:spPr>
          <a:xfrm>
            <a:off x="338328" y="709567"/>
            <a:ext cx="8595360" cy="3541047"/>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Once you have completed a search using the </a:t>
            </a:r>
            <a:r>
              <a:rPr lang="en-AU" sz="2000" dirty="0" err="1">
                <a:solidFill>
                  <a:schemeClr val="tx1"/>
                </a:solidFill>
              </a:rPr>
              <a:t>CleF</a:t>
            </a:r>
            <a:r>
              <a:rPr lang="en-AU" sz="2000" dirty="0">
                <a:solidFill>
                  <a:schemeClr val="tx1"/>
                </a:solidFill>
              </a:rPr>
              <a:t> tool, a data download request may be made if you have the determined the data to be of high priority and required for your research.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sp>
        <p:nvSpPr>
          <p:cNvPr id="2" name="TextBox 1">
            <a:extLst>
              <a:ext uri="{FF2B5EF4-FFF2-40B4-BE49-F238E27FC236}">
                <a16:creationId xmlns:a16="http://schemas.microsoft.com/office/drawing/2014/main" xmlns="" id="{950E852F-1FC5-9F4A-BAB3-B0999DA18281}"/>
              </a:ext>
            </a:extLst>
          </p:cNvPr>
          <p:cNvSpPr txBox="1"/>
          <p:nvPr/>
        </p:nvSpPr>
        <p:spPr>
          <a:xfrm>
            <a:off x="877824" y="1976626"/>
            <a:ext cx="7671816" cy="2031325"/>
          </a:xfrm>
          <a:prstGeom prst="rect">
            <a:avLst/>
          </a:prstGeom>
          <a:solidFill>
            <a:schemeClr val="bg1"/>
          </a:solidFill>
          <a:ln w="19050">
            <a:solidFill>
              <a:srgbClr val="FF0000"/>
            </a:solidFill>
          </a:ln>
        </p:spPr>
        <p:txBody>
          <a:bodyPr wrap="square" rtlCol="0">
            <a:spAutoFit/>
          </a:bodyPr>
          <a:lstStyle/>
          <a:p>
            <a:r>
              <a:rPr lang="en-US" sz="1800" dirty="0"/>
              <a:t>To submit a request for the data to be downloaded, add “--request”</a:t>
            </a:r>
          </a:p>
          <a:p>
            <a:endParaRPr lang="en-US" sz="1800" dirty="0"/>
          </a:p>
          <a:p>
            <a:r>
              <a:rPr lang="en-US" sz="1800" dirty="0"/>
              <a:t>So from previous example, it becomes:</a:t>
            </a:r>
          </a:p>
          <a:p>
            <a:r>
              <a:rPr lang="en-US" sz="1800" dirty="0">
                <a:latin typeface="Calibri" panose="020F0502020204030204" pitchFamily="34" charset="0"/>
                <a:cs typeface="Calibri" panose="020F0502020204030204" pitchFamily="34" charset="0"/>
              </a:rPr>
              <a:t>$ clef--request cmip6 --activity CMIP -e historical -v </a:t>
            </a:r>
            <a:r>
              <a:rPr lang="en-US" sz="1800" dirty="0" err="1">
                <a:latin typeface="Calibri" panose="020F0502020204030204" pitchFamily="34" charset="0"/>
                <a:cs typeface="Calibri" panose="020F0502020204030204" pitchFamily="34" charset="0"/>
              </a:rPr>
              <a:t>tasmin</a:t>
            </a:r>
            <a:r>
              <a:rPr lang="en-US" sz="1800" dirty="0">
                <a:latin typeface="Calibri" panose="020F0502020204030204" pitchFamily="34" charset="0"/>
                <a:cs typeface="Calibri" panose="020F0502020204030204" pitchFamily="34" charset="0"/>
              </a:rPr>
              <a:t> -v </a:t>
            </a:r>
            <a:r>
              <a:rPr lang="en-US" sz="1800" dirty="0" err="1">
                <a:latin typeface="Calibri" panose="020F0502020204030204" pitchFamily="34" charset="0"/>
                <a:cs typeface="Calibri" panose="020F0502020204030204" pitchFamily="34" charset="0"/>
              </a:rPr>
              <a:t>ccb</a:t>
            </a:r>
            <a:r>
              <a:rPr lang="en-US" sz="1800" dirty="0">
                <a:latin typeface="Calibri" panose="020F0502020204030204" pitchFamily="34" charset="0"/>
                <a:cs typeface="Calibri" panose="020F0502020204030204" pitchFamily="34" charset="0"/>
              </a:rPr>
              <a:t> -mi r1i1p1f1</a:t>
            </a:r>
          </a:p>
          <a:p>
            <a:endParaRPr lang="en-US" sz="1800" dirty="0">
              <a:latin typeface="Calibri" panose="020F0502020204030204" pitchFamily="34" charset="0"/>
              <a:cs typeface="Calibri" panose="020F0502020204030204" pitchFamily="34" charset="0"/>
            </a:endParaRPr>
          </a:p>
          <a:p>
            <a:r>
              <a:rPr lang="en-US" sz="1800" dirty="0">
                <a:latin typeface="+mj-lt"/>
                <a:cs typeface="Calibri" panose="020F0502020204030204" pitchFamily="34" charset="0"/>
              </a:rPr>
              <a:t>Requests from the VDI will be emailed to </a:t>
            </a:r>
            <a:r>
              <a:rPr lang="en-US" sz="1800" dirty="0">
                <a:latin typeface="+mj-lt"/>
                <a:cs typeface="Calibri" panose="020F0502020204030204" pitchFamily="34" charset="0"/>
                <a:hlinkClick r:id="rId3"/>
              </a:rPr>
              <a:t>help@nci.org.au</a:t>
            </a:r>
            <a:r>
              <a:rPr lang="en-US" sz="1800" dirty="0">
                <a:latin typeface="+mj-lt"/>
                <a:cs typeface="Calibri" panose="020F0502020204030204" pitchFamily="34" charset="0"/>
              </a:rPr>
              <a:t>. Requests from Raijin need to be manually emailed.</a:t>
            </a:r>
            <a:endParaRPr lang="en-US" sz="1800" dirty="0">
              <a:latin typeface="+mj-lt"/>
            </a:endParaRPr>
          </a:p>
        </p:txBody>
      </p:sp>
    </p:spTree>
    <p:extLst>
      <p:ext uri="{BB962C8B-B14F-4D97-AF65-F5344CB8AC3E}">
        <p14:creationId xmlns:p14="http://schemas.microsoft.com/office/powerpoint/2010/main" val="1755837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Climate Finder (</a:t>
            </a:r>
            <a:r>
              <a:rPr lang="en" sz="1800" b="0" i="0" u="none" strike="noStrike" cap="none" dirty="0" err="1">
                <a:solidFill>
                  <a:schemeClr val="lt1"/>
                </a:solidFill>
                <a:latin typeface="Arial"/>
                <a:ea typeface="Arial"/>
                <a:cs typeface="Arial"/>
                <a:sym typeface="Arial"/>
              </a:rPr>
              <a:t>CleF</a:t>
            </a:r>
            <a:r>
              <a:rPr lang="en" sz="1800" b="0" i="0" u="none" strike="noStrike" cap="none" dirty="0">
                <a:solidFill>
                  <a:schemeClr val="lt1"/>
                </a:solidFill>
                <a:latin typeface="Arial"/>
                <a:ea typeface="Arial"/>
                <a:cs typeface="Arial"/>
                <a:sym typeface="Arial"/>
              </a:rPr>
              <a:t>) Data Download Request</a:t>
            </a:r>
            <a:endParaRPr dirty="0"/>
          </a:p>
        </p:txBody>
      </p:sp>
      <p:sp>
        <p:nvSpPr>
          <p:cNvPr id="12" name="Google Shape;610;p82">
            <a:extLst>
              <a:ext uri="{FF2B5EF4-FFF2-40B4-BE49-F238E27FC236}">
                <a16:creationId xmlns:a16="http://schemas.microsoft.com/office/drawing/2014/main" xmlns="" id="{E3A059CD-A8E5-5143-AA08-6643FF2B6AEB}"/>
              </a:ext>
            </a:extLst>
          </p:cNvPr>
          <p:cNvSpPr txBox="1"/>
          <p:nvPr/>
        </p:nvSpPr>
        <p:spPr>
          <a:xfrm>
            <a:off x="672859" y="927838"/>
            <a:ext cx="7051199" cy="60190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You can see the data being downloaded using </a:t>
            </a:r>
            <a:r>
              <a:rPr lang="en-AU" sz="2000" dirty="0" err="1">
                <a:solidFill>
                  <a:schemeClr val="tx1"/>
                </a:solidFill>
              </a:rPr>
              <a:t>CleF</a:t>
            </a:r>
            <a:r>
              <a:rPr lang="en-AU" sz="2000" dirty="0">
                <a:solidFill>
                  <a:schemeClr val="tx1"/>
                </a:solidFill>
              </a:rPr>
              <a:t> which also contains the information on data in the download queue.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7" name="Picture 6">
            <a:extLst>
              <a:ext uri="{FF2B5EF4-FFF2-40B4-BE49-F238E27FC236}">
                <a16:creationId xmlns:a16="http://schemas.microsoft.com/office/drawing/2014/main" xmlns="" id="{CBE6E896-8C05-744B-9F83-82E838467286}"/>
              </a:ext>
            </a:extLst>
          </p:cNvPr>
          <p:cNvPicPr>
            <a:picLocks noChangeAspect="1"/>
          </p:cNvPicPr>
          <p:nvPr/>
        </p:nvPicPr>
        <p:blipFill rotWithShape="1">
          <a:blip r:embed="rId3"/>
          <a:srcRect l="23942" t="17990" r="17328" b="65558"/>
          <a:stretch/>
        </p:blipFill>
        <p:spPr>
          <a:xfrm>
            <a:off x="672859" y="1889057"/>
            <a:ext cx="7798281" cy="1365385"/>
          </a:xfrm>
          <a:prstGeom prst="rect">
            <a:avLst/>
          </a:prstGeom>
        </p:spPr>
      </p:pic>
      <p:sp>
        <p:nvSpPr>
          <p:cNvPr id="10" name="Google Shape;610;p82">
            <a:extLst>
              <a:ext uri="{FF2B5EF4-FFF2-40B4-BE49-F238E27FC236}">
                <a16:creationId xmlns:a16="http://schemas.microsoft.com/office/drawing/2014/main" xmlns="" id="{734530F0-2203-CA43-BD1D-30A72D2905E4}"/>
              </a:ext>
            </a:extLst>
          </p:cNvPr>
          <p:cNvSpPr txBox="1"/>
          <p:nvPr/>
        </p:nvSpPr>
        <p:spPr>
          <a:xfrm>
            <a:off x="759945" y="3613756"/>
            <a:ext cx="7051199" cy="60190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Further </a:t>
            </a:r>
            <a:r>
              <a:rPr lang="en-AU" sz="2000" dirty="0" err="1">
                <a:solidFill>
                  <a:schemeClr val="tx1"/>
                </a:solidFill>
              </a:rPr>
              <a:t>CleF</a:t>
            </a:r>
            <a:r>
              <a:rPr lang="en-AU" sz="2000" dirty="0">
                <a:solidFill>
                  <a:schemeClr val="tx1"/>
                </a:solidFill>
              </a:rPr>
              <a:t> training: </a:t>
            </a:r>
            <a:r>
              <a:rPr lang="en-AU" sz="2000" dirty="0">
                <a:solidFill>
                  <a:schemeClr val="tx1"/>
                </a:solidFill>
                <a:hlinkClick r:id="rId4"/>
              </a:rPr>
              <a:t>https://climateextremes.org.au/cms-training-clef-discovering-cmip6/</a:t>
            </a:r>
            <a:r>
              <a:rPr lang="en-AU" sz="2000" dirty="0">
                <a:solidFill>
                  <a:schemeClr val="tx1"/>
                </a:solidFill>
              </a:rPr>
              <a:t> </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spTree>
    <p:extLst>
      <p:ext uri="{BB962C8B-B14F-4D97-AF65-F5344CB8AC3E}">
        <p14:creationId xmlns:p14="http://schemas.microsoft.com/office/powerpoint/2010/main" val="2742848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dirty="0">
                <a:solidFill>
                  <a:schemeClr val="lt1"/>
                </a:solidFill>
              </a:rPr>
              <a:t>CMIP Website Download Request</a:t>
            </a:r>
            <a:endParaRPr dirty="0"/>
          </a:p>
        </p:txBody>
      </p:sp>
      <p:sp>
        <p:nvSpPr>
          <p:cNvPr id="12" name="Google Shape;610;p82">
            <a:extLst>
              <a:ext uri="{FF2B5EF4-FFF2-40B4-BE49-F238E27FC236}">
                <a16:creationId xmlns:a16="http://schemas.microsoft.com/office/drawing/2014/main" xmlns="" id="{E3A059CD-A8E5-5143-AA08-6643FF2B6AEB}"/>
              </a:ext>
            </a:extLst>
          </p:cNvPr>
          <p:cNvSpPr txBox="1"/>
          <p:nvPr/>
        </p:nvSpPr>
        <p:spPr>
          <a:xfrm>
            <a:off x="0" y="809346"/>
            <a:ext cx="3493007" cy="267713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You can also request to have data downloaded from the CMIP Community Site</a:t>
            </a:r>
          </a:p>
          <a:p>
            <a:pPr lvl="0">
              <a:buSzPts val="1400"/>
            </a:pPr>
            <a:endParaRPr lang="en-AU" sz="2000" dirty="0">
              <a:solidFill>
                <a:schemeClr val="tx1"/>
              </a:solidFill>
            </a:endParaRPr>
          </a:p>
          <a:p>
            <a:pPr lvl="0">
              <a:buSzPts val="1400"/>
            </a:pPr>
            <a:r>
              <a:rPr lang="en-AU" sz="2000" dirty="0">
                <a:solidFill>
                  <a:srgbClr val="FF0000"/>
                </a:solidFill>
              </a:rPr>
              <a:t>Ensure you have searched for the data BEFORE making a download request</a:t>
            </a:r>
          </a:p>
          <a:p>
            <a:pPr lvl="0">
              <a:buSzPts val="1400"/>
            </a:pPr>
            <a:endParaRPr lang="en-AU" sz="2000" dirty="0">
              <a:solidFill>
                <a:schemeClr val="tx1"/>
              </a:solidFill>
            </a:endParaRPr>
          </a:p>
          <a:p>
            <a:pPr lvl="0">
              <a:buSzPts val="1400"/>
            </a:pPr>
            <a:r>
              <a:rPr lang="en-AU" sz="2000" dirty="0">
                <a:solidFill>
                  <a:schemeClr val="tx1"/>
                </a:solidFill>
              </a:rPr>
              <a:t>Can request CMIP5, CORDEX and CMIP6 data.</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3" name="Picture 2">
            <a:extLst>
              <a:ext uri="{FF2B5EF4-FFF2-40B4-BE49-F238E27FC236}">
                <a16:creationId xmlns:a16="http://schemas.microsoft.com/office/drawing/2014/main" xmlns="" id="{1E87E13B-6EE3-BD47-9DF0-E210A040C766}"/>
              </a:ext>
            </a:extLst>
          </p:cNvPr>
          <p:cNvPicPr>
            <a:picLocks noChangeAspect="1"/>
          </p:cNvPicPr>
          <p:nvPr/>
        </p:nvPicPr>
        <p:blipFill rotWithShape="1">
          <a:blip r:embed="rId3"/>
          <a:srcRect l="9367" t="11436" r="29747" b="26638"/>
          <a:stretch/>
        </p:blipFill>
        <p:spPr>
          <a:xfrm>
            <a:off x="3576577" y="913015"/>
            <a:ext cx="5567422" cy="3185131"/>
          </a:xfrm>
          <a:prstGeom prst="rect">
            <a:avLst/>
          </a:prstGeom>
        </p:spPr>
      </p:pic>
      <p:cxnSp>
        <p:nvCxnSpPr>
          <p:cNvPr id="5" name="Straight Arrow Connector 4">
            <a:extLst>
              <a:ext uri="{FF2B5EF4-FFF2-40B4-BE49-F238E27FC236}">
                <a16:creationId xmlns:a16="http://schemas.microsoft.com/office/drawing/2014/main" xmlns="" id="{6E84621D-5C6A-F74A-9074-3AAFCBE80FCB}"/>
              </a:ext>
            </a:extLst>
          </p:cNvPr>
          <p:cNvCxnSpPr>
            <a:cxnSpLocks/>
          </p:cNvCxnSpPr>
          <p:nvPr/>
        </p:nvCxnSpPr>
        <p:spPr>
          <a:xfrm>
            <a:off x="2893671" y="1747777"/>
            <a:ext cx="682906" cy="519935"/>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xmlns="" id="{0EC05BC8-0BDB-AE46-83B4-D7F44666117F}"/>
              </a:ext>
            </a:extLst>
          </p:cNvPr>
          <p:cNvSpPr txBox="1"/>
          <p:nvPr/>
        </p:nvSpPr>
        <p:spPr>
          <a:xfrm>
            <a:off x="5261256" y="3562752"/>
            <a:ext cx="1643605" cy="307777"/>
          </a:xfrm>
          <a:prstGeom prst="rect">
            <a:avLst/>
          </a:prstGeom>
          <a:noFill/>
          <a:ln w="127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42370305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dirty="0">
                <a:solidFill>
                  <a:schemeClr val="lt1"/>
                </a:solidFill>
              </a:rPr>
              <a:t>CMIP Website Download Request</a:t>
            </a:r>
            <a:endParaRPr dirty="0"/>
          </a:p>
        </p:txBody>
      </p:sp>
      <p:sp>
        <p:nvSpPr>
          <p:cNvPr id="12" name="Google Shape;610;p82">
            <a:extLst>
              <a:ext uri="{FF2B5EF4-FFF2-40B4-BE49-F238E27FC236}">
                <a16:creationId xmlns:a16="http://schemas.microsoft.com/office/drawing/2014/main" xmlns="" id="{E3A059CD-A8E5-5143-AA08-6643FF2B6AEB}"/>
              </a:ext>
            </a:extLst>
          </p:cNvPr>
          <p:cNvSpPr txBox="1"/>
          <p:nvPr/>
        </p:nvSpPr>
        <p:spPr>
          <a:xfrm>
            <a:off x="155448" y="891104"/>
            <a:ext cx="3921251" cy="3116585"/>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Request is via a Google Forms sheet that is emailed to </a:t>
            </a:r>
            <a:r>
              <a:rPr lang="en-AU" sz="2000" dirty="0">
                <a:solidFill>
                  <a:schemeClr val="tx1"/>
                </a:solidFill>
                <a:hlinkClick r:id="rId3"/>
              </a:rPr>
              <a:t>help@nci.org.au</a:t>
            </a:r>
            <a:r>
              <a:rPr lang="en-AU" sz="2000" dirty="0">
                <a:solidFill>
                  <a:schemeClr val="tx1"/>
                </a:solidFill>
              </a:rPr>
              <a:t> once complete.</a:t>
            </a:r>
          </a:p>
          <a:p>
            <a:pPr lvl="0">
              <a:buSzPts val="1400"/>
            </a:pPr>
            <a:endParaRPr lang="en-AU" sz="2000" dirty="0">
              <a:solidFill>
                <a:schemeClr val="tx1"/>
              </a:solidFill>
            </a:endParaRPr>
          </a:p>
          <a:p>
            <a:pPr lvl="0">
              <a:buSzPts val="1400"/>
            </a:pPr>
            <a:r>
              <a:rPr lang="en-AU" sz="2000" dirty="0">
                <a:solidFill>
                  <a:schemeClr val="tx1"/>
                </a:solidFill>
              </a:rPr>
              <a:t>Time for download may vary depending on how many other downloads are in the queue, how large the download is, and where it is coming from (some nodes are slower than others).</a:t>
            </a: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lang="en-AU" dirty="0">
              <a:solidFill>
                <a:schemeClr val="tx1"/>
              </a:solidFill>
            </a:endParaRPr>
          </a:p>
          <a:p>
            <a:pPr lvl="0">
              <a:buSzPts val="1400"/>
            </a:pPr>
            <a:endParaRPr dirty="0">
              <a:solidFill>
                <a:schemeClr val="tx1"/>
              </a:solidFill>
            </a:endParaRPr>
          </a:p>
        </p:txBody>
      </p:sp>
      <p:pic>
        <p:nvPicPr>
          <p:cNvPr id="4" name="Picture 3">
            <a:extLst>
              <a:ext uri="{FF2B5EF4-FFF2-40B4-BE49-F238E27FC236}">
                <a16:creationId xmlns:a16="http://schemas.microsoft.com/office/drawing/2014/main" xmlns="" id="{2AC224FC-26A9-404B-B47C-B3700389009A}"/>
              </a:ext>
            </a:extLst>
          </p:cNvPr>
          <p:cNvPicPr>
            <a:picLocks noChangeAspect="1"/>
          </p:cNvPicPr>
          <p:nvPr/>
        </p:nvPicPr>
        <p:blipFill rotWithShape="1">
          <a:blip r:embed="rId4"/>
          <a:srcRect l="25278" t="15556" r="18750" b="6666"/>
          <a:stretch/>
        </p:blipFill>
        <p:spPr>
          <a:xfrm>
            <a:off x="4076699" y="753944"/>
            <a:ext cx="4651275" cy="3635612"/>
          </a:xfrm>
          <a:prstGeom prst="rect">
            <a:avLst/>
          </a:prstGeom>
        </p:spPr>
      </p:pic>
    </p:spTree>
    <p:extLst>
      <p:ext uri="{BB962C8B-B14F-4D97-AF65-F5344CB8AC3E}">
        <p14:creationId xmlns:p14="http://schemas.microsoft.com/office/powerpoint/2010/main" val="639709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80"/>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Key Takeaways...</a:t>
            </a:r>
            <a:endParaRPr dirty="0"/>
          </a:p>
        </p:txBody>
      </p:sp>
      <p:sp>
        <p:nvSpPr>
          <p:cNvPr id="598" name="Google Shape;598;p80"/>
          <p:cNvSpPr txBox="1">
            <a:spLocks noGrp="1"/>
          </p:cNvSpPr>
          <p:nvPr>
            <p:ph type="body" idx="1"/>
          </p:nvPr>
        </p:nvSpPr>
        <p:spPr>
          <a:xfrm>
            <a:off x="432175" y="943975"/>
            <a:ext cx="8246400" cy="352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p>
          <a:p>
            <a:pPr marL="457200" lvl="0" indent="-342900" algn="l" rtl="0">
              <a:spcBef>
                <a:spcPts val="0"/>
              </a:spcBef>
              <a:spcAft>
                <a:spcPts val="0"/>
              </a:spcAft>
              <a:buSzPts val="1800"/>
              <a:buChar char="●"/>
            </a:pPr>
            <a:r>
              <a:rPr lang="en" sz="2000" dirty="0"/>
              <a:t>Know where to go to search for data hosted at NCI: </a:t>
            </a:r>
            <a:endParaRPr sz="2000" dirty="0"/>
          </a:p>
          <a:p>
            <a:pPr marL="914400" lvl="1" indent="-342900" algn="l" rtl="0">
              <a:spcBef>
                <a:spcPts val="0"/>
              </a:spcBef>
              <a:spcAft>
                <a:spcPts val="0"/>
              </a:spcAft>
              <a:buSzPts val="1800"/>
              <a:buChar char="○"/>
            </a:pPr>
            <a:r>
              <a:rPr lang="en" sz="2000" u="sng" dirty="0">
                <a:solidFill>
                  <a:schemeClr val="hlink"/>
                </a:solidFill>
                <a:hlinkClick r:id="rId3"/>
              </a:rPr>
              <a:t>https://geonetwork.nci.org.au</a:t>
            </a:r>
            <a:r>
              <a:rPr lang="en" sz="2000" dirty="0"/>
              <a:t> </a:t>
            </a:r>
            <a:endParaRPr sz="2000" dirty="0"/>
          </a:p>
          <a:p>
            <a:pPr marL="0" lvl="0" indent="0" algn="l" rtl="0">
              <a:spcBef>
                <a:spcPts val="0"/>
              </a:spcBef>
              <a:spcAft>
                <a:spcPts val="0"/>
              </a:spcAft>
              <a:buNone/>
            </a:pPr>
            <a:endParaRPr sz="2000" dirty="0"/>
          </a:p>
          <a:p>
            <a:pPr marL="457200" lvl="0" indent="-342900" algn="l" rtl="0">
              <a:spcBef>
                <a:spcPts val="0"/>
              </a:spcBef>
              <a:spcAft>
                <a:spcPts val="0"/>
              </a:spcAft>
              <a:buSzPts val="1800"/>
              <a:buChar char="●"/>
            </a:pPr>
            <a:r>
              <a:rPr lang="en" sz="2000" dirty="0"/>
              <a:t>The options available to access data</a:t>
            </a:r>
            <a:endParaRPr sz="2000" dirty="0"/>
          </a:p>
          <a:p>
            <a:pPr marL="914400" lvl="1" indent="-342900" algn="l" rtl="0">
              <a:spcBef>
                <a:spcPts val="0"/>
              </a:spcBef>
              <a:spcAft>
                <a:spcPts val="0"/>
              </a:spcAft>
              <a:buSzPts val="1800"/>
              <a:buChar char="○"/>
            </a:pPr>
            <a:r>
              <a:rPr lang="en" sz="2000" dirty="0"/>
              <a:t>Remote access options</a:t>
            </a:r>
            <a:endParaRPr sz="2000" dirty="0"/>
          </a:p>
          <a:p>
            <a:pPr marL="914400" lvl="1" indent="-342900" algn="l" rtl="0">
              <a:spcBef>
                <a:spcPts val="0"/>
              </a:spcBef>
              <a:spcAft>
                <a:spcPts val="0"/>
              </a:spcAft>
              <a:buSzPts val="1800"/>
              <a:buChar char="○"/>
            </a:pPr>
            <a:r>
              <a:rPr lang="en" sz="2000" dirty="0"/>
              <a:t>In-situ on filesystem </a:t>
            </a:r>
            <a:endParaRPr sz="2000" dirty="0"/>
          </a:p>
          <a:p>
            <a:pPr marL="0" lvl="0" indent="0" algn="l" rtl="0">
              <a:spcBef>
                <a:spcPts val="0"/>
              </a:spcBef>
              <a:spcAft>
                <a:spcPts val="0"/>
              </a:spcAft>
              <a:buNone/>
            </a:pPr>
            <a:endParaRPr sz="2000" dirty="0"/>
          </a:p>
          <a:p>
            <a:pPr marL="457200" lvl="0" indent="-342900" algn="l" rtl="0">
              <a:spcBef>
                <a:spcPts val="0"/>
              </a:spcBef>
              <a:spcAft>
                <a:spcPts val="0"/>
              </a:spcAft>
              <a:buSzPts val="1800"/>
              <a:buChar char="●"/>
            </a:pPr>
            <a:r>
              <a:rPr lang="en" sz="2000" dirty="0"/>
              <a:t>How to request to join data projects (for closed data collections)</a:t>
            </a:r>
            <a:endParaRPr sz="2000" dirty="0"/>
          </a:p>
        </p:txBody>
      </p:sp>
    </p:spTree>
    <p:extLst>
      <p:ext uri="{BB962C8B-B14F-4D97-AF65-F5344CB8AC3E}">
        <p14:creationId xmlns:p14="http://schemas.microsoft.com/office/powerpoint/2010/main" val="3879782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80"/>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lvl="0"/>
            <a:r>
              <a:rPr lang="en" dirty="0"/>
              <a:t>New </a:t>
            </a:r>
            <a:r>
              <a:rPr lang="en" dirty="0" err="1"/>
              <a:t>Geonetwork</a:t>
            </a:r>
            <a:r>
              <a:rPr lang="en" dirty="0"/>
              <a:t>: </a:t>
            </a:r>
            <a:r>
              <a:rPr lang="en" u="sng" dirty="0">
                <a:solidFill>
                  <a:schemeClr val="lt1"/>
                </a:solidFill>
                <a:latin typeface="Calibri"/>
                <a:ea typeface="Calibri"/>
                <a:cs typeface="Calibri"/>
                <a:sym typeface="Calibri"/>
              </a:rPr>
              <a:t>https://</a:t>
            </a:r>
            <a:r>
              <a:rPr lang="en" u="sng" dirty="0" err="1">
                <a:solidFill>
                  <a:schemeClr val="lt1"/>
                </a:solidFill>
                <a:latin typeface="Calibri"/>
                <a:ea typeface="Calibri"/>
                <a:cs typeface="Calibri"/>
                <a:sym typeface="Calibri"/>
              </a:rPr>
              <a:t>geonetwork.nci.org.au</a:t>
            </a:r>
            <a:r>
              <a:rPr lang="en" dirty="0">
                <a:solidFill>
                  <a:schemeClr val="lt1"/>
                </a:solidFill>
                <a:latin typeface="Calibri"/>
                <a:ea typeface="Calibri"/>
                <a:cs typeface="Calibri"/>
                <a:sym typeface="Calibri"/>
              </a:rPr>
              <a:t> </a:t>
            </a:r>
            <a:endParaRPr dirty="0"/>
          </a:p>
        </p:txBody>
      </p:sp>
      <p:sp>
        <p:nvSpPr>
          <p:cNvPr id="598" name="Google Shape;598;p80"/>
          <p:cNvSpPr txBox="1">
            <a:spLocks noGrp="1"/>
          </p:cNvSpPr>
          <p:nvPr>
            <p:ph type="body" idx="1"/>
          </p:nvPr>
        </p:nvSpPr>
        <p:spPr>
          <a:xfrm>
            <a:off x="432175" y="811349"/>
            <a:ext cx="3642114" cy="352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p>
          <a:p>
            <a:pPr marL="457200" lvl="0" indent="-342900" algn="l" rtl="0">
              <a:spcBef>
                <a:spcPts val="0"/>
              </a:spcBef>
              <a:spcAft>
                <a:spcPts val="0"/>
              </a:spcAft>
              <a:buSzPts val="1800"/>
              <a:buChar char="●"/>
            </a:pPr>
            <a:r>
              <a:rPr lang="en-AU" sz="2000" b="1" dirty="0"/>
              <a:t>A new NCI </a:t>
            </a:r>
            <a:r>
              <a:rPr lang="en-AU" sz="2000" b="1" dirty="0" err="1"/>
              <a:t>Geonetwork</a:t>
            </a:r>
            <a:r>
              <a:rPr lang="en-AU" sz="2000" b="1" dirty="0"/>
              <a:t> catalogue has been released this month!</a:t>
            </a:r>
          </a:p>
          <a:p>
            <a:pPr marL="457200" lvl="0" indent="-342900" algn="l" rtl="0">
              <a:spcBef>
                <a:spcPts val="0"/>
              </a:spcBef>
              <a:spcAft>
                <a:spcPts val="0"/>
              </a:spcAft>
              <a:buSzPts val="1800"/>
              <a:buChar char="●"/>
            </a:pPr>
            <a:endParaRPr lang="en-AU" sz="2000" dirty="0"/>
          </a:p>
          <a:p>
            <a:pPr marL="457200" lvl="0" indent="-342900" algn="l" rtl="0">
              <a:spcBef>
                <a:spcPts val="0"/>
              </a:spcBef>
              <a:spcAft>
                <a:spcPts val="0"/>
              </a:spcAft>
              <a:buSzPts val="1800"/>
              <a:buChar char="●"/>
            </a:pPr>
            <a:r>
              <a:rPr lang="en-AU" sz="2000" dirty="0"/>
              <a:t>The new version permits improved search options, clearer user information (such as project paths) and more detailed metadata.</a:t>
            </a:r>
            <a:endParaRPr sz="2000" dirty="0"/>
          </a:p>
        </p:txBody>
      </p:sp>
      <p:pic>
        <p:nvPicPr>
          <p:cNvPr id="3" name="Picture 2">
            <a:extLst>
              <a:ext uri="{FF2B5EF4-FFF2-40B4-BE49-F238E27FC236}">
                <a16:creationId xmlns:a16="http://schemas.microsoft.com/office/drawing/2014/main" xmlns="" id="{C5DCD810-E459-264B-A0C1-17FA273CBA8F}"/>
              </a:ext>
            </a:extLst>
          </p:cNvPr>
          <p:cNvPicPr>
            <a:picLocks noChangeAspect="1"/>
          </p:cNvPicPr>
          <p:nvPr/>
        </p:nvPicPr>
        <p:blipFill rotWithShape="1">
          <a:blip r:embed="rId3"/>
          <a:srcRect l="8229" t="11053" r="31138" b="23038"/>
          <a:stretch/>
        </p:blipFill>
        <p:spPr>
          <a:xfrm>
            <a:off x="4247510" y="1116552"/>
            <a:ext cx="4759865" cy="29103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a:solidFill>
                  <a:schemeClr val="lt1"/>
                </a:solidFill>
                <a:latin typeface="Arial"/>
                <a:ea typeface="Arial"/>
                <a:cs typeface="Arial"/>
                <a:sym typeface="Arial"/>
              </a:rPr>
              <a:t>Accessing data</a:t>
            </a:r>
            <a:endParaRPr/>
          </a:p>
        </p:txBody>
      </p:sp>
      <p:sp>
        <p:nvSpPr>
          <p:cNvPr id="610" name="Google Shape;610;p82"/>
          <p:cNvSpPr txBox="1"/>
          <p:nvPr/>
        </p:nvSpPr>
        <p:spPr>
          <a:xfrm>
            <a:off x="425624" y="1103725"/>
            <a:ext cx="4299555" cy="3345254"/>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2000" b="0" i="0" u="none" strike="noStrike" cap="none" dirty="0">
                <a:solidFill>
                  <a:srgbClr val="000000"/>
                </a:solidFill>
                <a:latin typeface="Arial"/>
                <a:ea typeface="Arial"/>
                <a:cs typeface="Arial"/>
                <a:sym typeface="Arial"/>
              </a:rPr>
              <a:t>When searching and browsing data, published collections will have a direct link to NCI’s Data Services. </a:t>
            </a:r>
            <a:endParaRPr sz="2000" dirty="0"/>
          </a:p>
          <a:p>
            <a:pPr marL="0" marR="0" lvl="0" indent="0" algn="l" rtl="0">
              <a:lnSpc>
                <a:spcPct val="100000"/>
              </a:lnSpc>
              <a:spcBef>
                <a:spcPts val="0"/>
              </a:spcBef>
              <a:spcAft>
                <a:spcPts val="0"/>
              </a:spcAft>
              <a:buClr>
                <a:srgbClr val="000000"/>
              </a:buClr>
              <a:buSzPts val="1400"/>
              <a:buFont typeface="Arial"/>
              <a:buNone/>
            </a:pPr>
            <a:endParaRPr lang="en" sz="2000" dirty="0">
              <a:solidFill>
                <a:srgbClr val="B7B7B7"/>
              </a:solidFill>
            </a:endParaRPr>
          </a:p>
          <a:p>
            <a:pPr lvl="0">
              <a:buSzPts val="1400"/>
            </a:pPr>
            <a:r>
              <a:rPr lang="en" sz="2000" dirty="0">
                <a:solidFill>
                  <a:schemeClr val="tx1"/>
                </a:solidFill>
              </a:rPr>
              <a:t>Datasets are stored within data </a:t>
            </a:r>
            <a:r>
              <a:rPr lang="en" sz="2000" dirty="0" err="1">
                <a:solidFill>
                  <a:schemeClr val="tx1"/>
                </a:solidFill>
              </a:rPr>
              <a:t>subcollections</a:t>
            </a:r>
            <a:r>
              <a:rPr lang="en" sz="2000" dirty="0">
                <a:solidFill>
                  <a:schemeClr val="tx1"/>
                </a:solidFill>
              </a:rPr>
              <a:t> and collections as parent-child relationships</a:t>
            </a:r>
          </a:p>
          <a:p>
            <a:pPr lvl="0">
              <a:buSzPts val="1400"/>
            </a:pPr>
            <a:endParaRPr lang="en" sz="2000" dirty="0">
              <a:solidFill>
                <a:schemeClr val="tx1"/>
              </a:solidFill>
            </a:endParaRPr>
          </a:p>
          <a:p>
            <a:pPr lvl="0">
              <a:buSzPts val="1400"/>
            </a:pPr>
            <a:r>
              <a:rPr lang="en" sz="2000" dirty="0">
                <a:solidFill>
                  <a:schemeClr val="tx1"/>
                </a:solidFill>
              </a:rPr>
              <a:t>Information on filesystem location immediately available</a:t>
            </a:r>
          </a:p>
          <a:p>
            <a:pPr lvl="0">
              <a:buSzPts val="1400"/>
            </a:pPr>
            <a:endParaRPr lang="en" dirty="0">
              <a:solidFill>
                <a:schemeClr val="tx1"/>
              </a:solidFill>
            </a:endParaRPr>
          </a:p>
        </p:txBody>
      </p:sp>
      <p:pic>
        <p:nvPicPr>
          <p:cNvPr id="3" name="Picture 2">
            <a:extLst>
              <a:ext uri="{FF2B5EF4-FFF2-40B4-BE49-F238E27FC236}">
                <a16:creationId xmlns:a16="http://schemas.microsoft.com/office/drawing/2014/main" xmlns="" id="{4200D966-D3EB-6D40-AF04-7B9CFE70F95B}"/>
              </a:ext>
            </a:extLst>
          </p:cNvPr>
          <p:cNvPicPr>
            <a:picLocks noChangeAspect="1"/>
          </p:cNvPicPr>
          <p:nvPr/>
        </p:nvPicPr>
        <p:blipFill rotWithShape="1">
          <a:blip r:embed="rId3"/>
          <a:srcRect l="23671" t="11052" r="22887" b="4585"/>
          <a:stretch/>
        </p:blipFill>
        <p:spPr>
          <a:xfrm>
            <a:off x="9508170" y="568525"/>
            <a:ext cx="4370160" cy="3880454"/>
          </a:xfrm>
          <a:prstGeom prst="rect">
            <a:avLst/>
          </a:prstGeom>
        </p:spPr>
      </p:pic>
      <p:pic>
        <p:nvPicPr>
          <p:cNvPr id="6" name="Picture 5">
            <a:extLst>
              <a:ext uri="{FF2B5EF4-FFF2-40B4-BE49-F238E27FC236}">
                <a16:creationId xmlns:a16="http://schemas.microsoft.com/office/drawing/2014/main" xmlns="" id="{5DE66161-C5A4-BB48-AF4D-3EE522CE94AF}"/>
              </a:ext>
            </a:extLst>
          </p:cNvPr>
          <p:cNvPicPr>
            <a:picLocks noChangeAspect="1"/>
          </p:cNvPicPr>
          <p:nvPr/>
        </p:nvPicPr>
        <p:blipFill rotWithShape="1">
          <a:blip r:embed="rId4"/>
          <a:srcRect l="25908" t="24556" r="33582" b="35865"/>
          <a:stretch/>
        </p:blipFill>
        <p:spPr>
          <a:xfrm>
            <a:off x="5014180" y="3014825"/>
            <a:ext cx="3704195" cy="2035741"/>
          </a:xfrm>
          <a:prstGeom prst="rect">
            <a:avLst/>
          </a:prstGeom>
          <a:ln>
            <a:solidFill>
              <a:schemeClr val="tx1"/>
            </a:solidFill>
          </a:ln>
        </p:spPr>
      </p:pic>
      <p:pic>
        <p:nvPicPr>
          <p:cNvPr id="9" name="Picture 8">
            <a:extLst>
              <a:ext uri="{FF2B5EF4-FFF2-40B4-BE49-F238E27FC236}">
                <a16:creationId xmlns:a16="http://schemas.microsoft.com/office/drawing/2014/main" xmlns="" id="{4D34DF52-789C-0A4B-B0CC-F5ABEC22281D}"/>
              </a:ext>
            </a:extLst>
          </p:cNvPr>
          <p:cNvPicPr>
            <a:picLocks noChangeAspect="1"/>
          </p:cNvPicPr>
          <p:nvPr/>
        </p:nvPicPr>
        <p:blipFill rotWithShape="1">
          <a:blip r:embed="rId5"/>
          <a:srcRect l="24557" t="23179" r="22887" b="5035"/>
          <a:stretch/>
        </p:blipFill>
        <p:spPr>
          <a:xfrm>
            <a:off x="5014180" y="92934"/>
            <a:ext cx="3704195" cy="2846007"/>
          </a:xfrm>
          <a:prstGeom prst="rect">
            <a:avLst/>
          </a:prstGeom>
          <a:ln>
            <a:solidFill>
              <a:schemeClr val="tx1"/>
            </a:solidFill>
          </a:ln>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xmlns="" id="{98787ED7-0981-4243-85AB-4D6D3CC7CE0A}"/>
                  </a:ext>
                </a:extLst>
              </p:cNvPr>
              <p:cNvSpPr txBox="1"/>
              <p:nvPr/>
            </p:nvSpPr>
            <p:spPr>
              <a:xfrm>
                <a:off x="6686430" y="2806793"/>
                <a:ext cx="435825" cy="31592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m:t>
                      </m:r>
                    </m:oMath>
                  </m:oMathPara>
                </a14:m>
                <a:endParaRPr lang="en-US" dirty="0"/>
              </a:p>
            </p:txBody>
          </p:sp>
        </mc:Choice>
        <mc:Fallback xmlns="">
          <p:sp>
            <p:nvSpPr>
              <p:cNvPr id="10" name="TextBox 9">
                <a:extLst>
                  <a:ext uri="{FF2B5EF4-FFF2-40B4-BE49-F238E27FC236}">
                    <a16:creationId xmlns:a16="http://schemas.microsoft.com/office/drawing/2014/main" id="{98787ED7-0981-4243-85AB-4D6D3CC7CE0A}"/>
                  </a:ext>
                </a:extLst>
              </p:cNvPr>
              <p:cNvSpPr txBox="1">
                <a:spLocks noRot="1" noChangeAspect="1" noMove="1" noResize="1" noEditPoints="1" noAdjustHandles="1" noChangeArrowheads="1" noChangeShapeType="1" noTextEdit="1"/>
              </p:cNvSpPr>
              <p:nvPr/>
            </p:nvSpPr>
            <p:spPr>
              <a:xfrm>
                <a:off x="6686430" y="2806793"/>
                <a:ext cx="435825" cy="315920"/>
              </a:xfrm>
              <a:prstGeom prst="rect">
                <a:avLst/>
              </a:prstGeom>
              <a:blipFill>
                <a:blip r:embed="rId6"/>
                <a:stretch>
                  <a:fillRect b="-11538"/>
                </a:stretch>
              </a:blipFill>
            </p:spPr>
            <p:txBody>
              <a:bodyPr/>
              <a:lstStyle/>
              <a:p>
                <a:r>
                  <a:rPr lang="en-US">
                    <a:noFill/>
                  </a:rPr>
                  <a:t> </a:t>
                </a:r>
              </a:p>
            </p:txBody>
          </p:sp>
        </mc:Fallback>
      </mc:AlternateContent>
      <p:cxnSp>
        <p:nvCxnSpPr>
          <p:cNvPr id="8" name="Straight Arrow Connector 7">
            <a:extLst>
              <a:ext uri="{FF2B5EF4-FFF2-40B4-BE49-F238E27FC236}">
                <a16:creationId xmlns:a16="http://schemas.microsoft.com/office/drawing/2014/main" xmlns="" id="{9BA51C1F-7BA6-734C-A5CB-4FEFC2E8D72F}"/>
              </a:ext>
            </a:extLst>
          </p:cNvPr>
          <p:cNvCxnSpPr>
            <a:cxnSpLocks/>
          </p:cNvCxnSpPr>
          <p:nvPr/>
        </p:nvCxnSpPr>
        <p:spPr>
          <a:xfrm>
            <a:off x="4334256" y="1810512"/>
            <a:ext cx="841248" cy="530352"/>
          </a:xfrm>
          <a:prstGeom prst="straightConnector1">
            <a:avLst/>
          </a:prstGeom>
          <a:ln w="22225">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xmlns="" id="{EC52AC28-5640-0447-AF5D-5A0F21A85E42}"/>
              </a:ext>
            </a:extLst>
          </p:cNvPr>
          <p:cNvCxnSpPr>
            <a:cxnSpLocks/>
          </p:cNvCxnSpPr>
          <p:nvPr/>
        </p:nvCxnSpPr>
        <p:spPr>
          <a:xfrm>
            <a:off x="4300515" y="2715768"/>
            <a:ext cx="874989" cy="1"/>
          </a:xfrm>
          <a:prstGeom prst="straightConnector1">
            <a:avLst/>
          </a:prstGeom>
          <a:ln w="22225">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xmlns="" id="{362A910D-E3A5-3B43-8E4A-D8FEB547BB99}"/>
              </a:ext>
            </a:extLst>
          </p:cNvPr>
          <p:cNvCxnSpPr>
            <a:cxnSpLocks/>
          </p:cNvCxnSpPr>
          <p:nvPr/>
        </p:nvCxnSpPr>
        <p:spPr>
          <a:xfrm flipV="1">
            <a:off x="4334256" y="3811642"/>
            <a:ext cx="722521" cy="228133"/>
          </a:xfrm>
          <a:prstGeom prst="straightConnector1">
            <a:avLst/>
          </a:prstGeom>
          <a:ln w="22225">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19" name="Rounded Rectangle 18">
            <a:extLst>
              <a:ext uri="{FF2B5EF4-FFF2-40B4-BE49-F238E27FC236}">
                <a16:creationId xmlns:a16="http://schemas.microsoft.com/office/drawing/2014/main" xmlns="" id="{6112E250-B525-F54A-9BBE-2D3B2D750CDA}"/>
              </a:ext>
            </a:extLst>
          </p:cNvPr>
          <p:cNvSpPr/>
          <p:nvPr/>
        </p:nvSpPr>
        <p:spPr>
          <a:xfrm>
            <a:off x="6165435" y="3611880"/>
            <a:ext cx="1395984" cy="521208"/>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84"/>
          <p:cNvSpPr txBox="1">
            <a:spLocks noGrp="1"/>
          </p:cNvSpPr>
          <p:nvPr>
            <p:ph type="body" idx="1"/>
          </p:nvPr>
        </p:nvSpPr>
        <p:spPr>
          <a:xfrm>
            <a:off x="136625" y="901525"/>
            <a:ext cx="3537786" cy="3080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accent6"/>
              </a:buClr>
              <a:buSzPts val="563"/>
              <a:buFont typeface="Arial"/>
              <a:buNone/>
            </a:pPr>
            <a:r>
              <a:rPr lang="en" sz="2000" b="0" i="0" u="none" strike="noStrike" cap="none" dirty="0">
                <a:solidFill>
                  <a:srgbClr val="000000"/>
                </a:solidFill>
                <a:latin typeface="+mj-lt"/>
                <a:ea typeface="Calibri"/>
                <a:cs typeface="Calibri"/>
                <a:sym typeface="Calibri"/>
              </a:rPr>
              <a:t>Browse data catalogue for CMIP5 </a:t>
            </a:r>
            <a:r>
              <a:rPr lang="en" sz="2000" dirty="0">
                <a:latin typeface="+mj-lt"/>
                <a:ea typeface="Calibri"/>
                <a:cs typeface="Calibri"/>
                <a:sym typeface="Calibri"/>
              </a:rPr>
              <a:t>datasets:</a:t>
            </a:r>
            <a:r>
              <a:rPr lang="en" sz="2000" b="0" i="0" u="none" strike="noStrike" cap="none" dirty="0">
                <a:solidFill>
                  <a:srgbClr val="000000"/>
                </a:solidFill>
                <a:latin typeface="+mj-lt"/>
                <a:ea typeface="Calibri"/>
                <a:cs typeface="Calibri"/>
                <a:sym typeface="Calibri"/>
              </a:rPr>
              <a:t> </a:t>
            </a:r>
            <a:r>
              <a:rPr lang="en" sz="2000" b="1" i="0" u="sng" strike="noStrike" cap="none" dirty="0">
                <a:solidFill>
                  <a:schemeClr val="hlink"/>
                </a:solidFill>
                <a:latin typeface="+mj-lt"/>
                <a:ea typeface="Calibri"/>
                <a:cs typeface="Calibri"/>
                <a:sym typeface="Calibri"/>
                <a:hlinkClick r:id="rId3"/>
              </a:rPr>
              <a:t>https://geonetwork.nci.org.au</a:t>
            </a:r>
            <a:endParaRPr lang="en" sz="2000" b="1" i="0" u="sng" strike="noStrike" cap="none" dirty="0">
              <a:solidFill>
                <a:schemeClr val="hlink"/>
              </a:solidFill>
              <a:latin typeface="+mj-lt"/>
              <a:ea typeface="Calibri"/>
              <a:cs typeface="Calibri"/>
              <a:sym typeface="Calibri"/>
            </a:endParaRPr>
          </a:p>
          <a:p>
            <a:pPr marL="0" marR="0" lvl="0" indent="0" algn="l" rtl="0">
              <a:lnSpc>
                <a:spcPct val="100000"/>
              </a:lnSpc>
              <a:spcBef>
                <a:spcPts val="450"/>
              </a:spcBef>
              <a:spcAft>
                <a:spcPts val="0"/>
              </a:spcAft>
              <a:buClr>
                <a:schemeClr val="accent6"/>
              </a:buClr>
              <a:buSzPts val="563"/>
              <a:buFont typeface="Arial"/>
              <a:buNone/>
            </a:pPr>
            <a:endParaRPr sz="2000" dirty="0">
              <a:latin typeface="+mj-lt"/>
            </a:endParaRPr>
          </a:p>
          <a:p>
            <a:pPr marL="0" marR="0" lvl="0" indent="0" algn="l" rtl="0">
              <a:lnSpc>
                <a:spcPct val="100000"/>
              </a:lnSpc>
              <a:spcBef>
                <a:spcPts val="450"/>
              </a:spcBef>
              <a:spcAft>
                <a:spcPts val="0"/>
              </a:spcAft>
              <a:buClr>
                <a:schemeClr val="accent6"/>
              </a:buClr>
              <a:buSzPts val="563"/>
              <a:buFont typeface="Arial"/>
              <a:buNone/>
            </a:pPr>
            <a:r>
              <a:rPr lang="en" sz="2000" b="0" i="0" u="none" strike="noStrike" cap="none" dirty="0">
                <a:solidFill>
                  <a:srgbClr val="000000"/>
                </a:solidFill>
                <a:latin typeface="+mj-lt"/>
                <a:ea typeface="Calibri"/>
                <a:cs typeface="Calibri"/>
                <a:sym typeface="Calibri"/>
              </a:rPr>
              <a:t>Try to </a:t>
            </a:r>
            <a:r>
              <a:rPr lang="en" sz="2000" dirty="0">
                <a:latin typeface="+mj-lt"/>
                <a:ea typeface="Calibri"/>
                <a:cs typeface="Calibri"/>
                <a:sym typeface="Calibri"/>
              </a:rPr>
              <a:t>searching “ACCESS1-0 model...”</a:t>
            </a:r>
          </a:p>
          <a:p>
            <a:pPr marL="0" marR="0" lvl="0" indent="0" algn="l" rtl="0">
              <a:lnSpc>
                <a:spcPct val="100000"/>
              </a:lnSpc>
              <a:spcBef>
                <a:spcPts val="450"/>
              </a:spcBef>
              <a:spcAft>
                <a:spcPts val="0"/>
              </a:spcAft>
              <a:buClr>
                <a:schemeClr val="accent6"/>
              </a:buClr>
              <a:buSzPts val="563"/>
              <a:buFont typeface="Arial"/>
              <a:buNone/>
            </a:pPr>
            <a:endParaRPr lang="en" sz="2000" dirty="0">
              <a:latin typeface="+mj-lt"/>
              <a:cs typeface="Calibri"/>
              <a:sym typeface="Calibri"/>
            </a:endParaRPr>
          </a:p>
          <a:p>
            <a:pPr marL="0" lvl="0" indent="0">
              <a:spcBef>
                <a:spcPts val="450"/>
              </a:spcBef>
              <a:buClr>
                <a:schemeClr val="accent6"/>
              </a:buClr>
              <a:buSzPts val="563"/>
            </a:pPr>
            <a:r>
              <a:rPr lang="en" sz="2000" dirty="0">
                <a:latin typeface="+mj-lt"/>
                <a:ea typeface="Calibri"/>
                <a:cs typeface="Calibri"/>
                <a:sym typeface="Calibri"/>
              </a:rPr>
              <a:t>Have a quick look at the type of information contained, the parent/child records, etc.</a:t>
            </a:r>
            <a:endParaRPr sz="2000" dirty="0">
              <a:latin typeface="+mj-lt"/>
            </a:endParaRPr>
          </a:p>
          <a:p>
            <a:pPr marL="0" marR="0" lvl="0" indent="0" algn="l" rtl="0">
              <a:lnSpc>
                <a:spcPct val="100000"/>
              </a:lnSpc>
              <a:spcBef>
                <a:spcPts val="450"/>
              </a:spcBef>
              <a:spcAft>
                <a:spcPts val="0"/>
              </a:spcAft>
              <a:buClr>
                <a:schemeClr val="accent6"/>
              </a:buClr>
              <a:buSzPts val="563"/>
              <a:buFont typeface="Arial"/>
              <a:buNone/>
            </a:pPr>
            <a:endParaRPr dirty="0"/>
          </a:p>
          <a:p>
            <a:pPr marL="0" marR="0" lvl="0" indent="0" algn="l" rtl="0">
              <a:lnSpc>
                <a:spcPct val="100000"/>
              </a:lnSpc>
              <a:spcBef>
                <a:spcPts val="450"/>
              </a:spcBef>
              <a:spcAft>
                <a:spcPts val="0"/>
              </a:spcAft>
              <a:buClr>
                <a:schemeClr val="accent6"/>
              </a:buClr>
              <a:buSzPts val="563"/>
              <a:buFont typeface="Arial"/>
              <a:buNone/>
            </a:pPr>
            <a:endParaRPr sz="2250" b="1" i="0" u="none" strike="noStrike" cap="none" dirty="0">
              <a:solidFill>
                <a:srgbClr val="000000"/>
              </a:solidFill>
              <a:latin typeface="Calibri"/>
              <a:ea typeface="Calibri"/>
              <a:cs typeface="Calibri"/>
              <a:sym typeface="Calibri"/>
            </a:endParaRPr>
          </a:p>
          <a:p>
            <a:pPr marL="0" marR="0" lvl="0" indent="0" algn="l" rtl="0">
              <a:lnSpc>
                <a:spcPct val="100000"/>
              </a:lnSpc>
              <a:spcBef>
                <a:spcPts val="450"/>
              </a:spcBef>
              <a:spcAft>
                <a:spcPts val="0"/>
              </a:spcAft>
              <a:buClr>
                <a:schemeClr val="accent6"/>
              </a:buClr>
              <a:buSzPts val="563"/>
              <a:buFont typeface="Arial"/>
              <a:buNone/>
            </a:pPr>
            <a:endParaRPr dirty="0"/>
          </a:p>
        </p:txBody>
      </p:sp>
      <p:sp>
        <p:nvSpPr>
          <p:cNvPr id="626" name="Google Shape;626;p84"/>
          <p:cNvSpPr txBox="1">
            <a:spLocks noGrp="1"/>
          </p:cNvSpPr>
          <p:nvPr>
            <p:ph type="title" idx="2"/>
          </p:nvPr>
        </p:nvSpPr>
        <p:spPr>
          <a:xfrm>
            <a:off x="1956175" y="113725"/>
            <a:ext cx="7051200" cy="45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Exercise</a:t>
            </a:r>
            <a:endParaRPr/>
          </a:p>
        </p:txBody>
      </p:sp>
      <p:pic>
        <p:nvPicPr>
          <p:cNvPr id="6" name="Picture 5">
            <a:extLst>
              <a:ext uri="{FF2B5EF4-FFF2-40B4-BE49-F238E27FC236}">
                <a16:creationId xmlns:a16="http://schemas.microsoft.com/office/drawing/2014/main" xmlns="" id="{E23ADF56-628B-484B-B368-B6C04D8A1368}"/>
              </a:ext>
            </a:extLst>
          </p:cNvPr>
          <p:cNvPicPr>
            <a:picLocks noChangeAspect="1"/>
          </p:cNvPicPr>
          <p:nvPr/>
        </p:nvPicPr>
        <p:blipFill rotWithShape="1">
          <a:blip r:embed="rId4"/>
          <a:srcRect l="7501" t="11053" r="35899" b="30311"/>
          <a:stretch/>
        </p:blipFill>
        <p:spPr>
          <a:xfrm>
            <a:off x="3831871" y="1181173"/>
            <a:ext cx="5175504" cy="3015924"/>
          </a:xfrm>
          <a:prstGeom prst="rect">
            <a:avLst/>
          </a:prstGeom>
        </p:spPr>
      </p:pic>
    </p:spTree>
    <p:extLst>
      <p:ext uri="{BB962C8B-B14F-4D97-AF65-F5344CB8AC3E}">
        <p14:creationId xmlns:p14="http://schemas.microsoft.com/office/powerpoint/2010/main" val="3859761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86"/>
          <p:cNvSpPr txBox="1">
            <a:spLocks noGrp="1"/>
          </p:cNvSpPr>
          <p:nvPr>
            <p:ph type="body" idx="1"/>
          </p:nvPr>
        </p:nvSpPr>
        <p:spPr>
          <a:xfrm>
            <a:off x="685800" y="1085850"/>
            <a:ext cx="7391400" cy="3396000"/>
          </a:xfrm>
          <a:prstGeom prst="rect">
            <a:avLst/>
          </a:prstGeom>
        </p:spPr>
        <p:txBody>
          <a:bodyPr spcFirstLastPara="1" wrap="square" lIns="91425" tIns="91425" rIns="91425" bIns="91425" anchor="t" anchorCtr="0">
            <a:noAutofit/>
          </a:bodyPr>
          <a:lstStyle/>
          <a:p>
            <a:pPr marL="0" indent="0">
              <a:lnSpc>
                <a:spcPct val="150000"/>
              </a:lnSpc>
              <a:spcBef>
                <a:spcPts val="300"/>
              </a:spcBef>
            </a:pPr>
            <a:r>
              <a:rPr lang="en-AU" sz="2400" dirty="0" err="1">
                <a:solidFill>
                  <a:srgbClr val="CCCCCC"/>
                </a:solidFill>
              </a:rPr>
              <a:t>Geonetwork</a:t>
            </a:r>
            <a:endParaRPr lang="en-AU" sz="2400" dirty="0">
              <a:solidFill>
                <a:srgbClr val="CCCCCC"/>
              </a:solidFill>
            </a:endParaRPr>
          </a:p>
          <a:p>
            <a:pPr marL="0" indent="0">
              <a:lnSpc>
                <a:spcPct val="150000"/>
              </a:lnSpc>
              <a:spcBef>
                <a:spcPts val="300"/>
              </a:spcBef>
            </a:pPr>
            <a:r>
              <a:rPr lang="en-AU" sz="2400" dirty="0">
                <a:solidFill>
                  <a:schemeClr val="tx1"/>
                </a:solidFill>
              </a:rPr>
              <a:t>CMIP Website</a:t>
            </a:r>
          </a:p>
          <a:p>
            <a:pPr marL="0" indent="0">
              <a:lnSpc>
                <a:spcPct val="150000"/>
              </a:lnSpc>
              <a:spcBef>
                <a:spcPts val="300"/>
              </a:spcBef>
            </a:pPr>
            <a:r>
              <a:rPr lang="en-AU" sz="2400" dirty="0">
                <a:solidFill>
                  <a:srgbClr val="CCCCCC"/>
                </a:solidFill>
              </a:rPr>
              <a:t>ESGF Site</a:t>
            </a:r>
          </a:p>
          <a:p>
            <a:pPr marL="0" indent="0">
              <a:lnSpc>
                <a:spcPct val="150000"/>
              </a:lnSpc>
              <a:spcBef>
                <a:spcPts val="300"/>
              </a:spcBef>
            </a:pPr>
            <a:r>
              <a:rPr lang="en-AU" sz="2400" dirty="0" err="1">
                <a:solidFill>
                  <a:srgbClr val="CCCCCC"/>
                </a:solidFill>
              </a:rPr>
              <a:t>CleF</a:t>
            </a:r>
            <a:endParaRPr lang="en-AU" sz="2400" dirty="0">
              <a:solidFill>
                <a:srgbClr val="CCCCCC"/>
              </a:solidFill>
            </a:endParaRPr>
          </a:p>
          <a:p>
            <a:pPr marL="0" indent="0">
              <a:lnSpc>
                <a:spcPct val="150000"/>
              </a:lnSpc>
              <a:spcBef>
                <a:spcPts val="300"/>
              </a:spcBef>
            </a:pPr>
            <a:r>
              <a:rPr lang="en-AU" sz="2400" dirty="0">
                <a:solidFill>
                  <a:srgbClr val="CCCCCC"/>
                </a:solidFill>
                <a:latin typeface="Arial"/>
                <a:ea typeface="Arial"/>
                <a:cs typeface="Arial"/>
                <a:sym typeface="Arial"/>
              </a:rPr>
              <a:t>Data Download Requests</a:t>
            </a:r>
            <a:endParaRPr sz="2400" dirty="0">
              <a:solidFill>
                <a:srgbClr val="CCCCCC"/>
              </a:solidFill>
              <a:latin typeface="Arial"/>
              <a:ea typeface="Arial"/>
              <a:cs typeface="Arial"/>
              <a:sym typeface="Arial"/>
            </a:endParaRPr>
          </a:p>
          <a:p>
            <a:pPr marL="0" lvl="0" indent="0" algn="l" rtl="0">
              <a:spcBef>
                <a:spcPts val="0"/>
              </a:spcBef>
              <a:spcAft>
                <a:spcPts val="0"/>
              </a:spcAft>
              <a:buNone/>
            </a:pPr>
            <a:endParaRPr sz="2400" dirty="0">
              <a:solidFill>
                <a:srgbClr val="CCCCCC"/>
              </a:solidFill>
              <a:latin typeface="Arial"/>
              <a:ea typeface="Arial"/>
              <a:cs typeface="Arial"/>
              <a:sym typeface="Arial"/>
            </a:endParaRPr>
          </a:p>
        </p:txBody>
      </p:sp>
    </p:spTree>
    <p:extLst>
      <p:ext uri="{BB962C8B-B14F-4D97-AF65-F5344CB8AC3E}">
        <p14:creationId xmlns:p14="http://schemas.microsoft.com/office/powerpoint/2010/main" val="7641446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CMIP Community Site</a:t>
            </a:r>
            <a:endParaRPr dirty="0"/>
          </a:p>
        </p:txBody>
      </p:sp>
      <p:sp>
        <p:nvSpPr>
          <p:cNvPr id="610" name="Google Shape;610;p82"/>
          <p:cNvSpPr txBox="1"/>
          <p:nvPr/>
        </p:nvSpPr>
        <p:spPr>
          <a:xfrm>
            <a:off x="240971" y="806578"/>
            <a:ext cx="4242129" cy="3803521"/>
          </a:xfrm>
          <a:prstGeom prst="rect">
            <a:avLst/>
          </a:prstGeom>
          <a:noFill/>
          <a:ln>
            <a:noFill/>
          </a:ln>
        </p:spPr>
        <p:txBody>
          <a:bodyPr spcFirstLastPara="1" wrap="square" lIns="91425" tIns="91425" rIns="91425" bIns="91425" anchor="t" anchorCtr="0">
            <a:noAutofit/>
          </a:bodyPr>
          <a:lstStyle/>
          <a:p>
            <a:pPr lvl="0">
              <a:buSzPts val="1400"/>
            </a:pPr>
            <a:r>
              <a:rPr lang="en-AU" sz="2000" dirty="0">
                <a:hlinkClick r:id="rId3"/>
              </a:rPr>
              <a:t>https://opus.nci.org.au/display/CMIP/CMIP+Community+Home</a:t>
            </a:r>
            <a:r>
              <a:rPr lang="en-AU" sz="2000" dirty="0"/>
              <a:t> </a:t>
            </a:r>
          </a:p>
          <a:p>
            <a:pPr lvl="0">
              <a:buSzPts val="1400"/>
            </a:pPr>
            <a:endParaRPr lang="en-AU" sz="2000" dirty="0">
              <a:solidFill>
                <a:schemeClr val="tx1"/>
              </a:solidFill>
            </a:endParaRPr>
          </a:p>
          <a:p>
            <a:pPr lvl="0">
              <a:buSzPts val="1400"/>
            </a:pPr>
            <a:r>
              <a:rPr lang="en-AU" sz="2000" dirty="0">
                <a:solidFill>
                  <a:schemeClr val="tx1"/>
                </a:solidFill>
              </a:rPr>
              <a:t>Community information page on CMIP data. Includes announcements, user guides, data access information, etc.</a:t>
            </a:r>
          </a:p>
          <a:p>
            <a:pPr lvl="0">
              <a:buSzPts val="1400"/>
            </a:pPr>
            <a:endParaRPr lang="en-AU" sz="2000" dirty="0">
              <a:solidFill>
                <a:schemeClr val="tx1"/>
              </a:solidFill>
            </a:endParaRPr>
          </a:p>
          <a:p>
            <a:pPr lvl="0">
              <a:buSzPts val="1400"/>
            </a:pPr>
            <a:r>
              <a:rPr lang="en-AU" sz="2000" dirty="0">
                <a:solidFill>
                  <a:schemeClr val="tx1"/>
                </a:solidFill>
              </a:rPr>
              <a:t>Publicly viewable.</a:t>
            </a:r>
          </a:p>
          <a:p>
            <a:pPr lvl="0">
              <a:buSzPts val="1400"/>
            </a:pPr>
            <a:endParaRPr lang="en-AU" sz="2000" dirty="0">
              <a:solidFill>
                <a:schemeClr val="tx1"/>
              </a:solidFill>
            </a:endParaRPr>
          </a:p>
          <a:p>
            <a:pPr lvl="0">
              <a:buSzPts val="1400"/>
            </a:pPr>
            <a:r>
              <a:rPr lang="en-AU" sz="2000" dirty="0">
                <a:solidFill>
                  <a:schemeClr val="tx1"/>
                </a:solidFill>
              </a:rPr>
              <a:t>Central source of information for all CMIP relate activities at NCI.</a:t>
            </a:r>
            <a:endParaRPr sz="2000" dirty="0">
              <a:solidFill>
                <a:schemeClr val="tx1"/>
              </a:solidFill>
            </a:endParaRPr>
          </a:p>
        </p:txBody>
      </p:sp>
      <p:pic>
        <p:nvPicPr>
          <p:cNvPr id="3" name="Picture 2">
            <a:extLst>
              <a:ext uri="{FF2B5EF4-FFF2-40B4-BE49-F238E27FC236}">
                <a16:creationId xmlns:a16="http://schemas.microsoft.com/office/drawing/2014/main" xmlns="" id="{CB5DFDD7-CD34-0743-ACA4-7E2BA6C08B54}"/>
              </a:ext>
            </a:extLst>
          </p:cNvPr>
          <p:cNvPicPr>
            <a:picLocks noChangeAspect="1"/>
          </p:cNvPicPr>
          <p:nvPr/>
        </p:nvPicPr>
        <p:blipFill rotWithShape="1">
          <a:blip r:embed="rId4"/>
          <a:srcRect l="4655" t="11052" r="27381" b="10899"/>
          <a:stretch/>
        </p:blipFill>
        <p:spPr>
          <a:xfrm>
            <a:off x="4572000" y="1103725"/>
            <a:ext cx="4331029" cy="279762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545777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2"/>
          <p:cNvSpPr txBox="1">
            <a:spLocks noGrp="1"/>
          </p:cNvSpPr>
          <p:nvPr>
            <p:ph type="title" idx="2"/>
          </p:nvPr>
        </p:nvSpPr>
        <p:spPr>
          <a:xfrm>
            <a:off x="1956175" y="113725"/>
            <a:ext cx="7051200" cy="45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Arial"/>
              <a:buNone/>
            </a:pPr>
            <a:r>
              <a:rPr lang="en" sz="1800" b="0" i="0" u="none" strike="noStrike" cap="none" dirty="0">
                <a:solidFill>
                  <a:schemeClr val="lt1"/>
                </a:solidFill>
                <a:latin typeface="Arial"/>
                <a:ea typeface="Arial"/>
                <a:cs typeface="Arial"/>
                <a:sym typeface="Arial"/>
              </a:rPr>
              <a:t>Available Data and Searchable Tables</a:t>
            </a:r>
            <a:endParaRPr dirty="0"/>
          </a:p>
        </p:txBody>
      </p:sp>
      <p:sp>
        <p:nvSpPr>
          <p:cNvPr id="610" name="Google Shape;610;p82"/>
          <p:cNvSpPr txBox="1"/>
          <p:nvPr/>
        </p:nvSpPr>
        <p:spPr>
          <a:xfrm>
            <a:off x="136625" y="1103725"/>
            <a:ext cx="3968582" cy="3093600"/>
          </a:xfrm>
          <a:prstGeom prst="rect">
            <a:avLst/>
          </a:prstGeom>
          <a:noFill/>
          <a:ln>
            <a:noFill/>
          </a:ln>
        </p:spPr>
        <p:txBody>
          <a:bodyPr spcFirstLastPara="1" wrap="square" lIns="91425" tIns="91425" rIns="91425" bIns="91425" anchor="t" anchorCtr="0">
            <a:noAutofit/>
          </a:bodyPr>
          <a:lstStyle/>
          <a:p>
            <a:pPr lvl="0">
              <a:buSzPts val="1400"/>
            </a:pPr>
            <a:r>
              <a:rPr lang="en-AU" sz="2000" dirty="0">
                <a:solidFill>
                  <a:schemeClr val="tx1"/>
                </a:solidFill>
              </a:rPr>
              <a:t>Information on replica datasets downloaded to NCI is contained on the “Datasets and Available Variables” page. </a:t>
            </a:r>
          </a:p>
          <a:p>
            <a:pPr lvl="0">
              <a:buSzPts val="1400"/>
            </a:pPr>
            <a:endParaRPr lang="en-AU" sz="2000" dirty="0">
              <a:solidFill>
                <a:schemeClr val="tx1"/>
              </a:solidFill>
            </a:endParaRPr>
          </a:p>
          <a:p>
            <a:pPr lvl="0">
              <a:buSzPts val="1400"/>
            </a:pPr>
            <a:r>
              <a:rPr lang="en-AU" sz="2000" dirty="0">
                <a:solidFill>
                  <a:schemeClr val="tx1"/>
                </a:solidFill>
              </a:rPr>
              <a:t>Includes searchable tables updated weekly on data both downloaded and in the download queue.</a:t>
            </a:r>
          </a:p>
        </p:txBody>
      </p:sp>
      <p:pic>
        <p:nvPicPr>
          <p:cNvPr id="4" name="Picture 3">
            <a:extLst>
              <a:ext uri="{FF2B5EF4-FFF2-40B4-BE49-F238E27FC236}">
                <a16:creationId xmlns:a16="http://schemas.microsoft.com/office/drawing/2014/main" xmlns="" id="{403D8664-15BA-2142-B663-4356B486B721}"/>
              </a:ext>
            </a:extLst>
          </p:cNvPr>
          <p:cNvPicPr>
            <a:picLocks noChangeAspect="1"/>
          </p:cNvPicPr>
          <p:nvPr/>
        </p:nvPicPr>
        <p:blipFill rotWithShape="1">
          <a:blip r:embed="rId3"/>
          <a:srcRect l="4654" t="11052" r="28810" b="10899"/>
          <a:stretch/>
        </p:blipFill>
        <p:spPr>
          <a:xfrm>
            <a:off x="4105207" y="962780"/>
            <a:ext cx="4902168" cy="3234545"/>
          </a:xfrm>
          <a:prstGeom prst="rect">
            <a:avLst/>
          </a:prstGeom>
        </p:spPr>
      </p:pic>
      <p:cxnSp>
        <p:nvCxnSpPr>
          <p:cNvPr id="5" name="Straight Arrow Connector 4">
            <a:extLst>
              <a:ext uri="{FF2B5EF4-FFF2-40B4-BE49-F238E27FC236}">
                <a16:creationId xmlns:a16="http://schemas.microsoft.com/office/drawing/2014/main" xmlns="" id="{704B784E-E6F2-0D4B-A0F6-9739515F1F91}"/>
              </a:ext>
            </a:extLst>
          </p:cNvPr>
          <p:cNvCxnSpPr/>
          <p:nvPr/>
        </p:nvCxnSpPr>
        <p:spPr>
          <a:xfrm flipV="1">
            <a:off x="3606800" y="1993900"/>
            <a:ext cx="2768600" cy="952500"/>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xmlns="" id="{520179C1-A95D-504A-AFD4-FC23E172C47C}"/>
              </a:ext>
            </a:extLst>
          </p:cNvPr>
          <p:cNvCxnSpPr/>
          <p:nvPr/>
        </p:nvCxnSpPr>
        <p:spPr>
          <a:xfrm>
            <a:off x="4013200" y="3492500"/>
            <a:ext cx="2298700" cy="152400"/>
          </a:xfrm>
          <a:prstGeom prst="straightConnector1">
            <a:avLst/>
          </a:prstGeom>
          <a:ln w="1905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942750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286</TotalTime>
  <Words>717</Words>
  <Application>Microsoft Macintosh PowerPoint</Application>
  <PresentationFormat>On-screen Show (16:9)</PresentationFormat>
  <Paragraphs>159</Paragraphs>
  <Slides>23</Slides>
  <Notes>23</Notes>
  <HiddenSlides>0</HiddenSlides>
  <MMClips>2</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23</vt:i4>
      </vt:variant>
    </vt:vector>
  </HeadingPairs>
  <TitlesOfParts>
    <vt:vector size="29" baseType="lpstr">
      <vt:lpstr>Arial</vt:lpstr>
      <vt:lpstr>Calibri</vt:lpstr>
      <vt:lpstr>Cambria Math</vt:lpstr>
      <vt:lpstr>Simple Light</vt:lpstr>
      <vt:lpstr>Office Theme</vt:lpstr>
      <vt:lpstr>Office Theme</vt:lpstr>
      <vt:lpstr>How to Search for Data</vt:lpstr>
      <vt:lpstr>PowerPoint Presentation</vt:lpstr>
      <vt:lpstr>Key Takeaways...</vt:lpstr>
      <vt:lpstr>New Geonetwork: https://geonetwork.nci.org.au </vt:lpstr>
      <vt:lpstr>Accessing data</vt:lpstr>
      <vt:lpstr>Exercise</vt:lpstr>
      <vt:lpstr>PowerPoint Presentation</vt:lpstr>
      <vt:lpstr>CMIP Community Site</vt:lpstr>
      <vt:lpstr>Available Data and Searchable Tables</vt:lpstr>
      <vt:lpstr>Demo</vt:lpstr>
      <vt:lpstr>PowerPoint Presentation</vt:lpstr>
      <vt:lpstr>NCI ESGF Site</vt:lpstr>
      <vt:lpstr>NCI ESGF Site</vt:lpstr>
      <vt:lpstr>NCI ESGF Site</vt:lpstr>
      <vt:lpstr>PowerPoint Presentation</vt:lpstr>
      <vt:lpstr>Climate Finder (CleF)</vt:lpstr>
      <vt:lpstr>Climate Finder (CleF) Example</vt:lpstr>
      <vt:lpstr>Climate Finder (CleF) Example</vt:lpstr>
      <vt:lpstr>PowerPoint Presentation</vt:lpstr>
      <vt:lpstr>Climate Finder (CleF) Data Download Request</vt:lpstr>
      <vt:lpstr>Climate Finder (CleF) Data Download Request</vt:lpstr>
      <vt:lpstr>CMIP Website Download Request</vt:lpstr>
      <vt:lpstr>CMIP Website Download Request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NCI’s Data Collections and VDI</dc:title>
  <cp:lastModifiedBy>Microsoft Office User</cp:lastModifiedBy>
  <cp:revision>23</cp:revision>
  <dcterms:modified xsi:type="dcterms:W3CDTF">2019-06-07T04:37:32Z</dcterms:modified>
</cp:coreProperties>
</file>